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81"/>
  </p:notesMasterIdLst>
  <p:sldIdLst>
    <p:sldId id="436" r:id="rId3"/>
    <p:sldId id="434" r:id="rId4"/>
    <p:sldId id="433" r:id="rId5"/>
    <p:sldId id="437" r:id="rId6"/>
    <p:sldId id="423" r:id="rId7"/>
    <p:sldId id="421" r:id="rId8"/>
    <p:sldId id="331" r:id="rId9"/>
    <p:sldId id="439" r:id="rId10"/>
    <p:sldId id="441" r:id="rId11"/>
    <p:sldId id="442" r:id="rId12"/>
    <p:sldId id="440" r:id="rId13"/>
    <p:sldId id="406" r:id="rId14"/>
    <p:sldId id="457" r:id="rId15"/>
    <p:sldId id="456" r:id="rId16"/>
    <p:sldId id="333" r:id="rId17"/>
    <p:sldId id="340" r:id="rId18"/>
    <p:sldId id="458" r:id="rId19"/>
    <p:sldId id="352" r:id="rId20"/>
    <p:sldId id="459" r:id="rId21"/>
    <p:sldId id="341" r:id="rId22"/>
    <p:sldId id="452" r:id="rId23"/>
    <p:sldId id="446" r:id="rId24"/>
    <p:sldId id="460" r:id="rId25"/>
    <p:sldId id="342" r:id="rId26"/>
    <p:sldId id="336" r:id="rId27"/>
    <p:sldId id="268" r:id="rId28"/>
    <p:sldId id="263" r:id="rId29"/>
    <p:sldId id="424" r:id="rId30"/>
    <p:sldId id="443" r:id="rId31"/>
    <p:sldId id="262" r:id="rId32"/>
    <p:sldId id="353" r:id="rId33"/>
    <p:sldId id="354" r:id="rId34"/>
    <p:sldId id="258" r:id="rId35"/>
    <p:sldId id="409" r:id="rId36"/>
    <p:sldId id="408" r:id="rId37"/>
    <p:sldId id="410" r:id="rId38"/>
    <p:sldId id="411" r:id="rId39"/>
    <p:sldId id="412" r:id="rId40"/>
    <p:sldId id="413" r:id="rId41"/>
    <p:sldId id="414" r:id="rId42"/>
    <p:sldId id="347" r:id="rId43"/>
    <p:sldId id="348" r:id="rId44"/>
    <p:sldId id="350" r:id="rId45"/>
    <p:sldId id="287" r:id="rId46"/>
    <p:sldId id="337" r:id="rId47"/>
    <p:sldId id="417" r:id="rId48"/>
    <p:sldId id="418" r:id="rId49"/>
    <p:sldId id="419" r:id="rId50"/>
    <p:sldId id="290" r:id="rId51"/>
    <p:sldId id="289" r:id="rId52"/>
    <p:sldId id="444" r:id="rId53"/>
    <p:sldId id="291" r:id="rId54"/>
    <p:sldId id="294" r:id="rId55"/>
    <p:sldId id="295" r:id="rId56"/>
    <p:sldId id="296" r:id="rId57"/>
    <p:sldId id="280" r:id="rId58"/>
    <p:sldId id="279" r:id="rId59"/>
    <p:sldId id="297" r:id="rId60"/>
    <p:sldId id="298" r:id="rId61"/>
    <p:sldId id="425" r:id="rId62"/>
    <p:sldId id="447" r:id="rId63"/>
    <p:sldId id="448" r:id="rId64"/>
    <p:sldId id="449" r:id="rId65"/>
    <p:sldId id="450" r:id="rId66"/>
    <p:sldId id="451" r:id="rId67"/>
    <p:sldId id="461" r:id="rId68"/>
    <p:sldId id="430" r:id="rId69"/>
    <p:sldId id="454" r:id="rId70"/>
    <p:sldId id="429" r:id="rId71"/>
    <p:sldId id="299" r:id="rId72"/>
    <p:sldId id="453" r:id="rId73"/>
    <p:sldId id="455" r:id="rId74"/>
    <p:sldId id="438" r:id="rId75"/>
    <p:sldId id="302" r:id="rId76"/>
    <p:sldId id="428" r:id="rId77"/>
    <p:sldId id="305" r:id="rId78"/>
    <p:sldId id="445" r:id="rId79"/>
    <p:sldId id="301" r:id="rId8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363" autoAdjust="0"/>
  </p:normalViewPr>
  <p:slideViewPr>
    <p:cSldViewPr>
      <p:cViewPr>
        <p:scale>
          <a:sx n="65" d="100"/>
          <a:sy n="65" d="100"/>
        </p:scale>
        <p:origin x="-1296" y="-82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presProps" Target="presProp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2BEF8-B60E-4988-B682-5C75938636D9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C29F6-34EA-4045-BB80-D50BF8FFAB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798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C29F6-34EA-4045-BB80-D50BF8FFAB3F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C29F6-34EA-4045-BB80-D50BF8FFAB3F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945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53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818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393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2220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9241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451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277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577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0447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3382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190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AF718-5657-4360-8C94-8C1DBD78427B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598E2-1BE0-4476-997D-46ABBA4E64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AF718-5657-4360-8C94-8C1DBD784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598E2-1BE0-4476-997D-46ABBA4E64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84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0%D1%82%D0%B8%D0%BD%D1%81%D0%BA%D0%B8%D0%B9_%D1%8F%D0%B7%D1%8B%D0%BA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en.mchs.ru/" TargetMode="Externa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mitrov-dubna.ru/wp-content/uploads/2019/02/h-6237-1024x5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"/>
            <a:ext cx="9144000" cy="67056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799" y="116632"/>
            <a:ext cx="2017713" cy="170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s://icdo.org/files/flags/icdo_fl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480720" cy="47525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476672"/>
            <a:ext cx="8712968" cy="12241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ЗНАМЯ МЕЖДУНАРОДНОЙ ОРГАНИЗАЦИИ ГРАЖДАНСКОЙ ОБОРОНЫ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5976664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Основными задачами МОГО являются: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1412776"/>
            <a:ext cx="6372200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объединение и представление на международном уровне национальных служб гражданской защиты государств-членов МОГО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1" y="-3550612"/>
            <a:ext cx="8748464" cy="747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2348880"/>
            <a:ext cx="6444208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содействие созданию и усилению структур гражданской защиты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3356992"/>
            <a:ext cx="6444208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предоставление технической и консультативной помощи, разработка учебных программ для служб гражданской защиты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4365104"/>
            <a:ext cx="6444208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обеспечение обмена передовым опытом между государствами-членами МОГО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5373216"/>
            <a:ext cx="6407696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обобщение опыта управления действиями в чрезвычайных ситуациях для повышения эффективности международного взаимодействия в случае бедствий, участие в распространении международного гуманитарного права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4211" name="Picture 3" descr="https://thailand-good.ru/wp-content/uploads/d/c/8/dc8d9d12c5bd7ef079438ad86924783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916832"/>
            <a:ext cx="2405829" cy="1728192"/>
          </a:xfrm>
          <a:prstGeom prst="rect">
            <a:avLst/>
          </a:prstGeom>
          <a:noFill/>
        </p:spPr>
      </p:pic>
      <p:pic>
        <p:nvPicPr>
          <p:cNvPr id="94213" name="Picture 5" descr="https://icdo.org/news/2023/eq_syria_turkie/kazakhstan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717032"/>
            <a:ext cx="2304256" cy="2976331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808" y="0"/>
            <a:ext cx="1728192" cy="1597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unction.mil.ru/images/upload/2019/sv-1-1602-550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240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МОГО 2023\Фото для МОГО\DSC_9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МОГО 2023\Фото для МОГО\DSC_9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yutazy.ru/images/uploads/news/2019/3/1/0a5fcb048040eb336986a9c2f2f7cb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МОГО 2023 1\Фото для МОГО\22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МОГО 2023\Фото для МОГО\DSC_95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634"/>
            <a:ext cx="8964488" cy="67233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s://apf.mail.ru/cgi-bin/readmsg?id=16019648060770379852;0;3&amp;exif=1&amp;full=1&amp;x-email=kursygo%40bk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C:\Users\SPEC GO\Downloads\маяк_26.06.19_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МОГО 2023\Фото для МОГО\52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Го и ЧС фон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27384"/>
            <a:ext cx="932452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16630"/>
            <a:ext cx="69482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buSzPct val="100000"/>
            </a:pPr>
            <a:endParaRPr lang="ru-RU" altLang="ru-RU" sz="2800" b="1" i="1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lvl="0" algn="ctr">
              <a:spcBef>
                <a:spcPct val="0"/>
              </a:spcBef>
              <a:buSzPct val="100000"/>
            </a:pPr>
            <a:endParaRPr lang="ru-RU" alt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lvl="0" algn="ctr">
              <a:spcBef>
                <a:spcPct val="0"/>
              </a:spcBef>
              <a:buSzPct val="100000"/>
            </a:pP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Право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на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безопасную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жизнь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является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неотъемлемым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правом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каждого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человека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. </a:t>
            </a:r>
            <a:endParaRPr lang="ru-RU" altLang="ru-RU" sz="2800" b="1" i="1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lvl="0" algn="ctr">
              <a:spcBef>
                <a:spcPct val="0"/>
              </a:spcBef>
              <a:buSzPct val="100000"/>
            </a:pPr>
            <a:endParaRPr lang="ru-RU" altLang="ru-RU" sz="2800" b="1" i="1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lvl="0" algn="ctr">
              <a:spcBef>
                <a:spcPct val="0"/>
              </a:spcBef>
              <a:buSzPct val="100000"/>
            </a:pP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Отсутствие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безопасности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не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только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создает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угрозу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жизни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и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сокращает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ее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продолжительность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,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но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и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создает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препятствия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для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устойчивого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развития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гражданского</a:t>
            </a:r>
            <a:r>
              <a:rPr lang="en-US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alt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общества</a:t>
            </a:r>
            <a:r>
              <a:rPr lang="ru-RU" alt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downloader.disk.yandex.ru/preview/828cb3fbf290dc16c29dab38aec9ceb639908415829c09f1472ad159fb4e9dca/63ef5dbb/44cbY1AwLWWkYfAxbuxBTvV_84yBQFyg2LEXf0HnPdK281Hy9UfuaUGxCL6v3QCbzD0p_I_0ZIvN5-OL6L7wNw%3D%3D?uid=0&amp;filename=DSC_1012.JPG&amp;disposition=inline&amp;hash=&amp;limit=0&amp;content_type=image%2Fjpeg&amp;owner_uid=0&amp;tknv=v2&amp;size=1263x8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6" y="188640"/>
            <a:ext cx="9139944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ОГО 2023\Фото для МОГО\13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downloader.disk.yandex.ru/preview/7f308b7eec0a24e770d7b287024d3159277fc10541e0a2e2ad53a3577719448e/63f39af6/n1ULRAYsdu7z0jEifu_OOa8avSdP8ZDMp0NjCZQWn9NqelD_5teJr_LaqxFFZtJCTlQxioCdq3WDuK-0CVENlA%3D%3D?uid=0&amp;filename=IMG20221004180652.jpg&amp;disposition=inline&amp;hash=&amp;limit=0&amp;content_type=image%2Fjpeg&amp;owner_uid=0&amp;tknv=v2&amp;size=1263x8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9148220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PEC GO\Downloads\22-02-2023_13-59-35\ОБЖ_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МОГО 2023 1\Фото для МОГО\DSC_56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4930774" y="682625"/>
            <a:ext cx="4213225" cy="58169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1972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год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0</a:t>
            </a:r>
            <a:r>
              <a:rPr lang="en-US" sz="24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марта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по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решению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I 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Генеральной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Ассамблеи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МОГО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вступил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в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силу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ru-RU" sz="24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Устав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организации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   </a:t>
            </a:r>
            <a:r>
              <a:rPr lang="en-US" sz="24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который</a:t>
            </a:r>
            <a:r>
              <a:rPr lang="en-US" sz="24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позволил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sz="24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получить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статус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ru-RU" sz="24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М</a:t>
            </a:r>
            <a:r>
              <a:rPr lang="en-US" sz="24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ежправительственной</a:t>
            </a:r>
            <a:r>
              <a:rPr lang="ru-RU" sz="24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организации</a:t>
            </a:r>
            <a:endParaRPr lang="ru-RU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Замещающее содержимое 2" descr="ICAO-1024x393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988840"/>
            <a:ext cx="4930775" cy="2203286"/>
          </a:xfrm>
          <a:prstGeom prst="rect">
            <a:avLst/>
          </a:prstGeom>
        </p:spPr>
      </p:pic>
      <p:pic>
        <p:nvPicPr>
          <p:cNvPr id="5" name="Замещающее содержимое 4" descr="-_2-01_1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0" y="4509120"/>
            <a:ext cx="4930140" cy="2045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мещающее содержимое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33056"/>
            <a:ext cx="4617232" cy="29249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2908" y="188640"/>
            <a:ext cx="414109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Русский – МОГО </a:t>
            </a:r>
            <a:r>
              <a:rPr lang="ru-RU" alt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М</a:t>
            </a:r>
            <a:r>
              <a:rPr lang="en-US" sz="2800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еждународная</a:t>
            </a:r>
            <a:r>
              <a:rPr 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организация</a:t>
            </a:r>
            <a:r>
              <a:rPr 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гражданской</a:t>
            </a:r>
            <a:r>
              <a:rPr 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обороны</a:t>
            </a:r>
            <a:r>
              <a:rPr 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ru-RU" sz="2800" b="1" i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endParaRPr lang="ru-RU" sz="2800" b="1" i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А</a:t>
            </a:r>
            <a:r>
              <a:rPr lang="ru-RU" alt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нглийский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- 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ICDO </a:t>
            </a:r>
            <a:r>
              <a:rPr 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International Civil </a:t>
            </a:r>
            <a:r>
              <a:rPr lang="en-US" sz="2800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Defence</a:t>
            </a:r>
            <a:r>
              <a:rPr 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Organisation</a:t>
            </a:r>
            <a:endParaRPr lang="ru-RU" sz="2800" b="1" i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endParaRPr lang="ru-RU" sz="2800" b="1" i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Ф</a:t>
            </a:r>
            <a:r>
              <a:rPr lang="ru-RU" alt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ранцузский - 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OIPC </a:t>
            </a:r>
            <a:r>
              <a:rPr lang="en-US" sz="2800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Organisation</a:t>
            </a:r>
            <a:r>
              <a:rPr 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internationale</a:t>
            </a:r>
            <a:r>
              <a:rPr lang="en-US" sz="28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de Protection </a:t>
            </a:r>
            <a:r>
              <a:rPr lang="en-US" sz="2800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Civile</a:t>
            </a:r>
            <a:endParaRPr lang="ru-RU" altLang="en-US" sz="2800" b="1" i="1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6084" name="Picture 4" descr="https://www.smolnews.ru/img/74154b033075024a1e9a4407691553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36712"/>
            <a:ext cx="4572000" cy="31409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4499992" cy="7647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Российская Федерация стала членом МОГО  6 мая 1993 года.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vologda-oblast.ru/upload/iblock/172/%D0%93%D0%9E-%D0%B8-%D0%A7%D0%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Замкомандира мотострелкового соединения ЮВО вручил государственные награды  военнослужащим, проявившим мужество и героизм при выполнении боевых задач в  зоне СВО : Министерство обороны Российской Федер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320480" cy="2795667"/>
          </a:xfrm>
          <a:prstGeom prst="rect">
            <a:avLst/>
          </a:prstGeom>
          <a:noFill/>
        </p:spPr>
      </p:pic>
      <p:pic>
        <p:nvPicPr>
          <p:cNvPr id="43012" name="Picture 4" descr="Шойгу наградил военных, проявивших героизм во время спецоперации - РИА  Новости, 17.01.20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056315"/>
            <a:ext cx="5942208" cy="3541037"/>
          </a:xfrm>
          <a:prstGeom prst="rect">
            <a:avLst/>
          </a:prstGeom>
          <a:noFill/>
        </p:spPr>
      </p:pic>
      <p:pic>
        <p:nvPicPr>
          <p:cNvPr id="43014" name="Picture 6" descr="Главное к 18:00: армия РФ сосредоточила усилия в ДНР, страны G7 готовы дать  Киеву еще $32 миллиард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60648"/>
            <a:ext cx="4320480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Военные медики ЦВО вернулись домой после успешного выполнения задач в  Сирийской Арабской Республике : Министерство обороны Российской Федер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8167836" cy="50131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5229200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Безопасность национальных интересов России -  жизненно важный интерес каждого отдельного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её гражданина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67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404664"/>
            <a:ext cx="655272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«Жизнь, права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 безопасность граждан должны быть надёжно защищены»</a:t>
            </a: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r">
              <a:lnSpc>
                <a:spcPct val="150000"/>
              </a:lnSpc>
            </a:pP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В. В. Путин</a:t>
            </a:r>
          </a:p>
          <a:p>
            <a:pPr algn="ctr">
              <a:lnSpc>
                <a:spcPct val="150000"/>
              </a:lnSpc>
            </a:pP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514" name="AutoShape 2" descr="Путин посетит завершающее «политический» 2022 год мероприятие: Политика:  Россия: Lenta.ru"/>
          <p:cNvSpPr>
            <a:spLocks noChangeAspect="1" noChangeArrowheads="1"/>
          </p:cNvSpPr>
          <p:nvPr/>
        </p:nvSpPr>
        <p:spPr bwMode="auto">
          <a:xfrm>
            <a:off x="155575" y="-822325"/>
            <a:ext cx="1714500" cy="1714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6" name="AutoShape 4" descr="Путин посетит завершающее «политический» 2022 год мероприятие: Политика:  Россия: Lenta.ru"/>
          <p:cNvSpPr>
            <a:spLocks noChangeAspect="1" noChangeArrowheads="1"/>
          </p:cNvSpPr>
          <p:nvPr/>
        </p:nvSpPr>
        <p:spPr bwMode="auto">
          <a:xfrm>
            <a:off x="155575" y="-822325"/>
            <a:ext cx="1714500" cy="1714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8" name="AutoShape 6" descr="Путин посетит завершающее «политический» 2022 год мероприятие: Политика:  Россия: Lenta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0" name="AutoShape 8" descr="Путин посетит завершающее «политический» 2022 год мероприятие: Политика:  Россия: Lenta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AutoShape 7" descr="Путин Владимир Владимирович - Президент Российской Федерации - Биограф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Путин Владимир Владимирович - Президент Российской Федерации - Биограф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 descr="Путин спланировал будущее России и ход СВО на 2023 год - М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43820"/>
            <a:ext cx="5616624" cy="3594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мещающий 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FA4EC88-5451-4CE6-A4B3-C3A1C959FFED}" type="slidenum">
              <a:rPr lang="ru-RU" altLang="en-US" smtClean="0"/>
              <a:pPr/>
              <a:t>30</a:t>
            </a:fld>
            <a:endParaRPr lang="ru-RU" altLang="en-US" smtClean="0"/>
          </a:p>
        </p:txBody>
      </p:sp>
      <p:pic>
        <p:nvPicPr>
          <p:cNvPr id="11267" name="Изображение 2" descr="guerra civ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290513"/>
            <a:ext cx="4157662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1268" name="Изображение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571876"/>
            <a:ext cx="4200524" cy="297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1269" name="Изображение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4800"/>
            <a:ext cx="4267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1270" name="Изображение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71876"/>
            <a:ext cx="4306888" cy="2981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opwar.ru/uploads/posts/2016-02/1456427974_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3244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5429264"/>
            <a:ext cx="8215370" cy="1214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Война в Корее 1950 – 1953 г.г.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Потери мирного населения около 1 000 000 человек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ru.fishki.net/picsw/082010/18/bonus/voyna/0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2863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429264"/>
            <a:ext cx="9144000" cy="1214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Вооружённые конфликты на территории бывшей Югославии 1991 – 2001 г.г.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Потери мирного населения от 130 до 200 тысяч человек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392414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929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1931 год</a:t>
            </a:r>
          </a:p>
        </p:txBody>
      </p:sp>
      <p:sp>
        <p:nvSpPr>
          <p:cNvPr id="4" name="Содержимое 5"/>
          <p:cNvSpPr txBox="1"/>
          <p:nvPr/>
        </p:nvSpPr>
        <p:spPr>
          <a:xfrm>
            <a:off x="4775200" y="1052736"/>
            <a:ext cx="4368800" cy="3947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французский генерал медицинской службы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Ж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орж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Сен-Поль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основал в Париже Ассоциацию* «Женевских зон»—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 безопасности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defRPr/>
            </a:pPr>
            <a:endParaRPr kumimoji="0" lang="ru-RU" sz="11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defRPr/>
            </a:pPr>
            <a:endParaRPr kumimoji="0" lang="ru-RU" sz="11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5695" y="5014595"/>
            <a:ext cx="4039870" cy="1510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*</a:t>
            </a:r>
            <a:r>
              <a:rPr lang="ru-RU" sz="2400" i="1" dirty="0" smtClean="0">
                <a:solidFill>
                  <a:schemeClr val="tx1"/>
                </a:solidFill>
              </a:rPr>
              <a:t>Ассоциация  </a:t>
            </a:r>
            <a:r>
              <a:rPr lang="ru-RU" sz="2400" i="1" u="sng" dirty="0">
                <a:solidFill>
                  <a:schemeClr val="tx1"/>
                </a:solidFill>
                <a:hlinkClick r:id="rId3" tooltip="Латинский язык"/>
              </a:rPr>
              <a:t>лат.</a:t>
            </a:r>
            <a:r>
              <a:rPr lang="ru-RU" sz="2400" i="1" dirty="0">
                <a:solidFill>
                  <a:schemeClr val="tx1"/>
                </a:solidFill>
              </a:rPr>
              <a:t> </a:t>
            </a:r>
            <a:r>
              <a:rPr lang="la-Latn" sz="2400" i="1" dirty="0">
                <a:solidFill>
                  <a:schemeClr val="tx1"/>
                </a:solidFill>
              </a:rPr>
              <a:t>associare</a:t>
            </a:r>
            <a:r>
              <a:rPr lang="ru-RU" sz="2400" i="1" dirty="0">
                <a:solidFill>
                  <a:schemeClr val="tx1"/>
                </a:solidFill>
              </a:rPr>
              <a:t> «соединять</a:t>
            </a:r>
            <a:r>
              <a:rPr lang="ru-RU" sz="2400" i="1" dirty="0" smtClean="0">
                <a:solidFill>
                  <a:schemeClr val="tx1"/>
                </a:solidFill>
              </a:rPr>
              <a:t>» - объединение</a:t>
            </a:r>
            <a:endParaRPr lang="ru-RU" sz="2400" dirty="0">
              <a:solidFill>
                <a:schemeClr val="tx1"/>
              </a:solidFill>
            </a:endParaRPr>
          </a:p>
          <a:p>
            <a:pPr algn="ctr"/>
            <a:endParaRPr lang="ru-RU" altLang="en-US" sz="28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4071967" cy="557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572000" y="1428736"/>
            <a:ext cx="4572000" cy="43396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zh-CN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Генри </a:t>
            </a:r>
            <a:r>
              <a:rPr lang="ru-RU" altLang="zh-CN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Джорж</a:t>
            </a:r>
            <a:r>
              <a:rPr lang="ru-RU" altLang="zh-CN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ru-RU" altLang="zh-CN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zh-CN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возглавил Ассоциацию и был  Генеральным секретарем</a:t>
            </a:r>
          </a:p>
          <a:p>
            <a:pPr algn="ctr"/>
            <a:r>
              <a:rPr lang="ru-RU" altLang="zh-C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zh-CN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1937 по 1951 г.г.</a:t>
            </a:r>
          </a:p>
          <a:p>
            <a:pPr algn="ctr"/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news_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688" y="-72516"/>
            <a:ext cx="9240688" cy="6930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avatars.mds.yandex.net/get-pdb/245485/eaaf33ae-7348-462d-b4ed-c4f9685e3eac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776" y="1412776"/>
            <a:ext cx="5233479" cy="53023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214290"/>
            <a:ext cx="8786874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Лига Наций* – международная организация  1934-1946 г.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29255" y="980728"/>
            <a:ext cx="371474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ru-RU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ели Лиги Наций</a:t>
            </a:r>
          </a:p>
          <a:p>
            <a:pPr algn="ctr"/>
            <a:endParaRPr lang="ru-RU" sz="28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разоружение и  </a:t>
            </a:r>
          </a:p>
          <a:p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предотвращение военных действий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обеспечение коллективной безопасности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урегулирование споров между странами</a:t>
            </a:r>
            <a:endParaRPr lang="ru-RU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штаб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189230"/>
            <a:ext cx="9049385" cy="59880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380" y="6038215"/>
            <a:ext cx="8001000" cy="819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Резиденция  ассоциации  в  Женеве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avatars.mds.yandex.net/get-zen_doc/163667/pub_5cc572611147c000b3025997_5cc575513d89f500b3ced9f3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8064" cy="3350331"/>
          </a:xfrm>
          <a:prstGeom prst="rect">
            <a:avLst/>
          </a:prstGeom>
          <a:noFill/>
        </p:spPr>
      </p:pic>
      <p:sp>
        <p:nvSpPr>
          <p:cNvPr id="29702" name="AutoShape 6" descr="https://img-fotki.yandex.ru/get/9166/123177916.25c/0_eba98_d29a7f89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9704" name="AutoShape 8" descr="https://img-fotki.yandex.ru/get/9166/123177916.25c/0_eba98_d29a7f89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9706" name="AutoShape 10" descr="https://img-fotki.yandex.ru/get/9166/123177916.25c/0_eba98_d29a7f89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9708" name="AutoShape 12" descr="https://img-fotki.yandex.ru/get/9166/123177916.25c/0_eba98_d29a7f89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9710" name="AutoShape 14" descr="https://img-fotki.yandex.ru/get/9166/123177916.25c/0_eba98_d29a7f89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29712" name="Picture 16" descr="https://im0-tub-ru.yandex.net/i?id=11b5d7a7d0dd876a3cae8aae4f9baa65&amp;n=33&amp;w=233&amp;h=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3362770"/>
            <a:ext cx="5429256" cy="349522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72066" y="1052736"/>
            <a:ext cx="4071934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ts val="200"/>
              </a:spcBef>
              <a:buClr>
                <a:srgbClr val="000000"/>
              </a:buClr>
            </a:pP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Гражданская война в Испании </a:t>
            </a:r>
          </a:p>
          <a:p>
            <a:pPr algn="ctr">
              <a:lnSpc>
                <a:spcPct val="80000"/>
              </a:lnSpc>
              <a:spcBef>
                <a:spcPts val="200"/>
              </a:spcBef>
              <a:buClr>
                <a:srgbClr val="000000"/>
              </a:buClr>
            </a:pPr>
            <a:endParaRPr lang="ru-RU" altLang="zh-CN" sz="2800" b="1" dirty="0" smtClean="0">
              <a:solidFill>
                <a:srgbClr val="C00000"/>
              </a:solidFill>
              <a:latin typeface="Arial" panose="020B0604020202020204" pitchFamily="34" charset="0"/>
              <a:ea typeface="Microsoft YaHei" panose="020B0503020204020204" charset="-122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  <a:spcBef>
                <a:spcPts val="200"/>
              </a:spcBef>
              <a:buClr>
                <a:srgbClr val="000000"/>
              </a:buClr>
            </a:pPr>
            <a:r>
              <a:rPr lang="ru-RU" altLang="zh-CN" sz="2800" b="1" i="1" dirty="0" smtClean="0"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1936 г. </a:t>
            </a:r>
          </a:p>
          <a:p>
            <a:pPr algn="ctr">
              <a:lnSpc>
                <a:spcPct val="80000"/>
              </a:lnSpc>
              <a:spcBef>
                <a:spcPts val="200"/>
              </a:spcBef>
              <a:buClr>
                <a:srgbClr val="000000"/>
              </a:buClr>
            </a:pPr>
            <a:r>
              <a:rPr lang="ru-RU" altLang="zh-CN" sz="2800" b="1" i="1" dirty="0" smtClean="0"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Мадрид и Бильбао </a:t>
            </a:r>
            <a:endParaRPr lang="ru-RU" altLang="zh-CN" sz="2800" b="1" i="1" dirty="0">
              <a:latin typeface="Arial" panose="020B0604020202020204" pitchFamily="34" charset="0"/>
              <a:ea typeface="Microsoft YaHei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214818"/>
            <a:ext cx="36433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7470" indent="-342900" algn="ctr">
              <a:lnSpc>
                <a:spcPct val="80000"/>
              </a:lnSpc>
              <a:buClr>
                <a:srgbClr val="000000"/>
              </a:buClr>
            </a:pPr>
            <a:r>
              <a:rPr lang="ru-RU" altLang="zh-CN" sz="2800" b="1" dirty="0" smtClean="0"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 </a:t>
            </a: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Конфликт между Японией и Китаем</a:t>
            </a:r>
          </a:p>
          <a:p>
            <a:pPr marL="77470" indent="-342900" algn="ctr">
              <a:lnSpc>
                <a:spcPct val="80000"/>
              </a:lnSpc>
              <a:buClr>
                <a:srgbClr val="000000"/>
              </a:buClr>
            </a:pP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80000"/>
              </a:lnSpc>
              <a:buClr>
                <a:srgbClr val="000000"/>
              </a:buClr>
            </a:pPr>
            <a:r>
              <a:rPr lang="ru-RU" altLang="zh-CN" sz="2800" b="1" i="1" dirty="0" smtClean="0"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1937 г. </a:t>
            </a:r>
          </a:p>
          <a:p>
            <a:pPr algn="ctr">
              <a:lnSpc>
                <a:spcPct val="80000"/>
              </a:lnSpc>
              <a:buClr>
                <a:srgbClr val="000000"/>
              </a:buClr>
            </a:pPr>
            <a:r>
              <a:rPr lang="ru-RU" altLang="zh-CN" sz="2800" b="1" i="1" dirty="0" smtClean="0"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Шанхай и Нанкин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мещающее содержимое 3" descr="72f4c8824583605e141fcd334eab6dc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-2687"/>
            <a:ext cx="9144001" cy="68606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https://89.mchs.gov.ru/uploads/resize_cache/resource/2021-07-11/1-marta-mezhdunarodnyy-den-grazhdanskoy-oborony_1625998609244034434__2000x2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5416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Объект 2"/>
          <p:cNvSpPr>
            <a:spLocks noGrp="1"/>
          </p:cNvSpPr>
          <p:nvPr>
            <p:ph idx="1"/>
          </p:nvPr>
        </p:nvSpPr>
        <p:spPr>
          <a:xfrm>
            <a:off x="503555" y="188640"/>
            <a:ext cx="8388925" cy="5674315"/>
          </a:xfrm>
        </p:spPr>
        <p:txBody>
          <a:bodyPr vert="horz" wrap="square" lIns="182880" tIns="91440" rIns="91440" bIns="45720" anchor="t"/>
          <a:lstStyle/>
          <a:p>
            <a:pPr marL="0" indent="0" algn="ctr">
              <a:buNone/>
            </a:pPr>
            <a:r>
              <a:rPr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1954 </a:t>
            </a:r>
            <a:r>
              <a:rPr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r">
              <a:buNone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г. БЕРЛИН</a:t>
            </a:r>
            <a:endParaRPr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4499993" y="1339850"/>
            <a:ext cx="4644008" cy="49552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en-US" sz="2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ru-RU" altLang="en-US" sz="24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Международная  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конференция  по защите гражданского населения </a:t>
            </a:r>
            <a:r>
              <a:rPr lang="ru-RU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     </a:t>
            </a:r>
            <a:r>
              <a:rPr lang="en-US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в 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военное  время  </a:t>
            </a:r>
            <a:r>
              <a:rPr lang="ru-RU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   </a:t>
            </a:r>
          </a:p>
          <a:p>
            <a:pPr algn="ctr"/>
            <a:endParaRPr lang="ru-RU" sz="2800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endParaRPr lang="ru-RU" sz="24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en-US" sz="24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ru-RU" sz="24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ru-RU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«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  Всемирная  конференция по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гражданской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обороне</a:t>
            </a:r>
            <a:r>
              <a:rPr lang="ru-RU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»</a:t>
            </a:r>
          </a:p>
        </p:txBody>
      </p:sp>
      <p:pic>
        <p:nvPicPr>
          <p:cNvPr id="4" name="Изображение 3" descr="1354878294_zal-plenarnix-zasedaniy-oon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4330700" cy="436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4211960" y="1124744"/>
            <a:ext cx="4932040" cy="4924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Июль </a:t>
            </a:r>
            <a:r>
              <a:rPr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1956 </a:t>
            </a:r>
            <a:r>
              <a:rPr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год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algn="ctr"/>
            <a:endParaRPr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altLang="en-US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«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Информационный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бюллетень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endParaRPr lang="ru-RU" sz="28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Женевских</a:t>
            </a:r>
            <a:r>
              <a:rPr lang="en-US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зон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»  </a:t>
            </a:r>
            <a:endParaRPr lang="ru-RU" sz="28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en-US" sz="28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вышел</a:t>
            </a:r>
            <a:r>
              <a:rPr lang="en-US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под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sz="28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заголовком</a:t>
            </a:r>
            <a:endParaRPr lang="ru-RU" sz="28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endParaRPr lang="ru-RU" sz="28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«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ГРАЖДАНСКАЯ  ОБОРОНА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»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                 </a:t>
            </a:r>
            <a:endParaRPr lang="ru-RU" altLang="en-US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Замещающее содержимое 2" descr="NpQ6e8LsqJ-300x300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4427984" cy="364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4666862" y="664291"/>
            <a:ext cx="3997325" cy="59400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algn="ctr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Январь - </a:t>
            </a:r>
            <a:r>
              <a:rPr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1958 </a:t>
            </a:r>
            <a:r>
              <a:rPr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год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</a:t>
            </a:r>
          </a:p>
          <a:p>
            <a:pPr algn="ctr"/>
            <a:endParaRPr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Международн</a:t>
            </a:r>
            <a:r>
              <a:rPr lang="ru-RU" sz="28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ая</a:t>
            </a:r>
            <a:r>
              <a:rPr lang="en-US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организаци</a:t>
            </a:r>
            <a:r>
              <a:rPr lang="ru-RU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я</a:t>
            </a:r>
            <a:r>
              <a:rPr lang="en-US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ru-RU" sz="28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Г</a:t>
            </a:r>
            <a:r>
              <a:rPr lang="en-US" sz="28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ражданской</a:t>
            </a:r>
            <a:r>
              <a:rPr lang="en-US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обороны</a:t>
            </a:r>
            <a:endParaRPr lang="ru-RU" sz="28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endParaRPr lang="ru-RU" altLang="en-US" sz="2400" b="1" dirty="0">
              <a:solidFill>
                <a:srgbClr val="FF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endParaRPr lang="ru-RU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endParaRPr lang="ru-RU" altLang="en-US" sz="2400" b="1" dirty="0">
              <a:solidFill>
                <a:srgbClr val="FF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ru-RU" alt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МОГО</a:t>
            </a:r>
            <a:endParaRPr lang="ru-RU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Замещающее содержимое 2" descr="maxresdefault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3439795"/>
            <a:ext cx="4118803" cy="2447925"/>
          </a:xfrm>
          <a:prstGeom prst="rect">
            <a:avLst/>
          </a:prstGeom>
        </p:spPr>
      </p:pic>
      <p:pic>
        <p:nvPicPr>
          <p:cNvPr id="5" name="Изображение 4" descr="od12_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48945"/>
            <a:ext cx="4118803" cy="299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4521200" y="946150"/>
            <a:ext cx="4184015" cy="51398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ym typeface="+mn-ea"/>
            </a:endParaRPr>
          </a:p>
          <a:p>
            <a:pPr algn="ctr"/>
            <a:endParaRPr lang="ru-RU" sz="2800" b="1" dirty="0">
              <a:sym typeface="+mn-ea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Март - </a:t>
            </a:r>
            <a:r>
              <a:rPr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1976 </a:t>
            </a:r>
            <a:r>
              <a:rPr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год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а</a:t>
            </a:r>
          </a:p>
          <a:p>
            <a:pPr algn="ctr"/>
            <a:endParaRPr lang="ru-RU" sz="2800" b="1" dirty="0">
              <a:latin typeface="Arial" pitchFamily="34" charset="0"/>
              <a:cs typeface="Arial" pitchFamily="34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МОГО</a:t>
            </a:r>
            <a:r>
              <a:rPr lang="ru-RU" sz="2800" b="1" dirty="0" smtClean="0"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 получила юридический статус </a:t>
            </a:r>
            <a:r>
              <a:rPr lang="en-US" sz="2800" b="1" dirty="0" err="1" smtClean="0"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международн</a:t>
            </a:r>
            <a:r>
              <a:rPr lang="ru-RU" sz="2800" b="1" dirty="0" smtClean="0"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ой</a:t>
            </a:r>
            <a:r>
              <a:rPr lang="en-US" sz="2800" b="1" dirty="0" smtClean="0"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организаци</a:t>
            </a:r>
            <a:r>
              <a:rPr lang="ru-RU" sz="2800" b="1" dirty="0" smtClean="0"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и </a:t>
            </a:r>
          </a:p>
          <a:p>
            <a:pPr algn="ctr"/>
            <a:endParaRPr lang="ru-RU" sz="2400" b="1" dirty="0" smtClean="0">
              <a:latin typeface="Arial" pitchFamily="34" charset="0"/>
              <a:ea typeface="SimSun" panose="02010600030101010101" pitchFamily="2" charset="-122"/>
              <a:cs typeface="Arial" pitchFamily="34" charset="0"/>
            </a:endParaRPr>
          </a:p>
          <a:p>
            <a:pPr algn="ctr"/>
            <a:r>
              <a:rPr lang="ru-RU" sz="2400" b="1" dirty="0" smtClean="0"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Швейцария</a:t>
            </a:r>
            <a:endParaRPr lang="ru-RU" altLang="en-US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Замещающее содержимое 2" descr="69198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993" y="1412776"/>
            <a:ext cx="4496207" cy="3347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4688840" y="1305560"/>
            <a:ext cx="393255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1993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год</a:t>
            </a:r>
          </a:p>
          <a:p>
            <a:pPr algn="ctr"/>
            <a:endParaRPr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Российская</a:t>
            </a:r>
            <a:r>
              <a:rPr lang="en-US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Федерация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член международной организации гражданской обороны - </a:t>
            </a:r>
            <a:r>
              <a:rPr lang="ru-RU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МОГО</a:t>
            </a:r>
            <a:endParaRPr lang="ru-RU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Замещающее содержимое 2" descr="6b8cb9c9cf47a01ba1b454d06c622740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3555" y="548680"/>
            <a:ext cx="3931920" cy="2348825"/>
          </a:xfrm>
          <a:prstGeom prst="rect">
            <a:avLst/>
          </a:prstGeom>
        </p:spPr>
      </p:pic>
      <p:pic>
        <p:nvPicPr>
          <p:cNvPr id="8" name="Замещающее содержимое 7" descr="0_e1a8e_f274ec55_ori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3555" y="2897504"/>
            <a:ext cx="3931920" cy="2835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771800" y="3284984"/>
            <a:ext cx="3714776" cy="321471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99592" y="0"/>
            <a:ext cx="7776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М</a:t>
            </a:r>
            <a:r>
              <a:rPr lang="ru-RU" sz="3600" b="1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еждународная </a:t>
            </a:r>
            <a:r>
              <a:rPr lang="ru-RU" sz="3600" b="1" i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О</a:t>
            </a:r>
            <a:r>
              <a:rPr lang="ru-RU" sz="3600" b="1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рганизация</a:t>
            </a:r>
          </a:p>
          <a:p>
            <a:pPr algn="ctr"/>
            <a:endParaRPr lang="ru-RU" sz="3600" b="1" i="1" dirty="0">
              <a:latin typeface="Arial" panose="020B0604020202020204" pitchFamily="34" charset="0"/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3600" b="1" i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Г</a:t>
            </a:r>
            <a:r>
              <a:rPr lang="ru-RU" sz="3600" b="1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ражданской </a:t>
            </a:r>
            <a:r>
              <a:rPr lang="ru-RU" sz="3600" b="1" i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О</a:t>
            </a:r>
            <a:r>
              <a:rPr lang="ru-RU" sz="3600" b="1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бороны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ru-RU" sz="3600" b="1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lang="ru-RU" sz="3600" b="1" i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МОГО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Эмблема гражданской обороны: знак 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71642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s://ugra.ru/pic-med-maneken.ru/infusions/al_shop/asset/goods/symbolru_mchs1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493776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373216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2023 году МОГО исполняется 92 года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s://04.mchs.gov.ru/uploads/news/2021-03-01/mchs-rossii-razvivaet-sotrudnichestvo-s-mezhdunarodnoy-organizaciey-grazhdanskoy-oborony_16145844243890222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723556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395536" y="620688"/>
            <a:ext cx="8461310" cy="54784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настоящее время в МОГО входят </a:t>
            </a:r>
            <a:endParaRPr lang="ru-RU" altLang="en-US" sz="32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alt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 </a:t>
            </a:r>
            <a:r>
              <a:rPr lang="ru-RU" alt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стран, в том числе :</a:t>
            </a: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ru-RU" alt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ru-RU" alt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 членов МОГО</a:t>
            </a: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ru-RU" alt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lang="ru-RU" alt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 наблюдателей МОГО</a:t>
            </a: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ru-RU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>
              <a:buFont typeface="Wingdings" panose="05000000000000000000" charset="0"/>
              <a:buNone/>
            </a:pPr>
            <a:r>
              <a:rPr lang="ru-RU" alt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кроме </a:t>
            </a:r>
            <a:r>
              <a:rPr lang="ru-RU" alt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того </a:t>
            </a:r>
            <a:r>
              <a:rPr lang="ru-RU" alt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в работе организации участвуют  22 аффилированных* членов МОГО</a:t>
            </a:r>
          </a:p>
          <a:p>
            <a:pPr indent="0">
              <a:buFont typeface="Wingdings" panose="05000000000000000000" charset="0"/>
              <a:buNone/>
            </a:pPr>
            <a:endParaRPr lang="ru-RU" alt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r">
              <a:buFont typeface="Wingdings" panose="05000000000000000000" charset="0"/>
              <a:buNone/>
            </a:pPr>
            <a:r>
              <a:rPr lang="ru-RU" alt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*</a:t>
            </a:r>
            <a:r>
              <a:rPr lang="ru-RU" altLang="en-U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присоединившиеся страны </a:t>
            </a:r>
            <a:r>
              <a:rPr lang="ru-RU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без права </a:t>
            </a:r>
            <a:r>
              <a:rPr lang="ru-RU" altLang="en-U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голоса </a:t>
            </a:r>
            <a:endParaRPr sz="24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arspot-asset.s3.amazonaws.com/articles/pictures/000/043/636/content/e9hyhkarfzddv_jlzuts6h_fajp9au1mkdmz4d0aieq6rxb15ro8ayc-fskgfbjor6zvb1jkv2vlvz99gtpg1a-b6b6edae61f748765c7e7b4d5e34f5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99675" cy="3401616"/>
          </a:xfrm>
          <a:prstGeom prst="rect">
            <a:avLst/>
          </a:prstGeom>
          <a:noFill/>
        </p:spPr>
      </p:pic>
      <p:pic>
        <p:nvPicPr>
          <p:cNvPr id="1030" name="Picture 6" descr="https://r.mt.ru/r5/photo3862/20646683934-0/jpg/bp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4788024" cy="3501008"/>
          </a:xfrm>
          <a:prstGeom prst="rect">
            <a:avLst/>
          </a:prstGeom>
          <a:noFill/>
        </p:spPr>
      </p:pic>
      <p:pic>
        <p:nvPicPr>
          <p:cNvPr id="63490" name="Picture 2" descr="Фон для презентации Военная темати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4515" y="0"/>
            <a:ext cx="4449485" cy="3429000"/>
          </a:xfrm>
          <a:prstGeom prst="rect">
            <a:avLst/>
          </a:prstGeom>
          <a:noFill/>
        </p:spPr>
      </p:pic>
      <p:pic>
        <p:nvPicPr>
          <p:cNvPr id="63495" name="Picture 7" descr="https://avatars.mds.yandex.net/get-images-cbir/2185121/jcjMH7JxZFwH86iZTdU0jw869/oc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356992"/>
            <a:ext cx="4427984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764704"/>
            <a:ext cx="2880320" cy="28803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15895" y="1268760"/>
            <a:ext cx="60486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IMCC обеспечивает информационную поддержку в случае стихийных бедствий для лиц, принимающих решения в национальных структурах гражданской обороны государств-членов ICDO, с использованием новейших геоинформационных технологий, которые позволяют отслеживать, оценивать, анализировать, предотвращать и прогнозировать природные и техногенные катастрофы.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764704"/>
            <a:ext cx="5256584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Международный центр мониторинга и координации</a:t>
            </a:r>
            <a:endParaRPr lang="ru-RU" sz="2000" b="1" i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https://icdo.org/assets/newtemplate/images/icdo/hum_blo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05672"/>
            <a:ext cx="2772816" cy="276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4437112"/>
            <a:ext cx="2448272" cy="193311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03848" y="4437112"/>
            <a:ext cx="3312368" cy="1944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Оказание содействия странам в укреплении возможностей реагирования на ЧС природного и техногенного характера.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188640"/>
            <a:ext cx="5616624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рамках МОГО действуют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3933056"/>
            <a:ext cx="3168352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гуманитарные проекты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628800"/>
            <a:ext cx="4392488" cy="29523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0"/>
            <a:ext cx="7416824" cy="15567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rgbClr val="4C4C4C"/>
                </a:solidFill>
                <a:latin typeface="Arial" pitchFamily="34" charset="0"/>
                <a:cs typeface="Arial" pitchFamily="34" charset="0"/>
              </a:rPr>
              <a:t>МОГО тесно сотрудничает со своим стратегическим партнером </a:t>
            </a: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3"/>
              </a:rPr>
              <a:t>МЧС России</a:t>
            </a: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2400" b="1" dirty="0">
                <a:solidFill>
                  <a:srgbClr val="4C4C4C"/>
                </a:solidFill>
                <a:latin typeface="Arial" pitchFamily="34" charset="0"/>
                <a:cs typeface="Arial" pitchFamily="34" charset="0"/>
              </a:rPr>
              <a:t>в части </a:t>
            </a:r>
            <a:r>
              <a:rPr lang="ru-RU" sz="2400" b="1" dirty="0" smtClean="0">
                <a:solidFill>
                  <a:srgbClr val="4C4C4C"/>
                </a:solidFill>
                <a:latin typeface="Arial" pitchFamily="34" charset="0"/>
                <a:cs typeface="Arial" pitchFamily="34" charset="0"/>
              </a:rPr>
              <a:t>координации</a:t>
            </a:r>
            <a:r>
              <a:rPr lang="en-US" sz="2400" b="1" dirty="0" smtClean="0">
                <a:solidFill>
                  <a:srgbClr val="4C4C4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4C4C4C"/>
                </a:solidFill>
                <a:latin typeface="Arial" pitchFamily="34" charset="0"/>
                <a:cs typeface="Arial" pitchFamily="34" charset="0"/>
              </a:rPr>
              <a:t>программ </a:t>
            </a:r>
            <a:r>
              <a:rPr lang="ru-RU" sz="2400" b="1" dirty="0">
                <a:solidFill>
                  <a:srgbClr val="4C4C4C"/>
                </a:solidFill>
                <a:latin typeface="Arial" pitchFamily="34" charset="0"/>
                <a:cs typeface="Arial" pitchFamily="34" charset="0"/>
              </a:rPr>
              <a:t>гуманитарных проектов.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1628800"/>
            <a:ext cx="4248472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4C4C4C"/>
                </a:solidFill>
                <a:latin typeface="Roboto"/>
              </a:rPr>
              <a:t>Примеры гуманитарных проектов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2420888"/>
            <a:ext cx="4248472" cy="43204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788024" y="2420888"/>
            <a:ext cx="4104456" cy="830997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Разминирование (Ливан, Сербия, Никарагуа, Шри-Ланка)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4788024" y="3284984"/>
            <a:ext cx="4104456" cy="1985159"/>
          </a:xfrm>
          <a:prstGeom prst="rect">
            <a:avLst/>
          </a:prstGeom>
          <a:solidFill>
            <a:srgbClr val="F39F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Гуманитарная помощь (Афганистан, Кыргызстан, Таджикистан, Северная Корея, Ливия, Тувалу)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88024" y="5301208"/>
            <a:ext cx="4104456" cy="134720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4C4C4C"/>
                </a:solidFill>
                <a:latin typeface="Montserrat"/>
              </a:rPr>
              <a:t>Создание, оснащение и обеспечение деятельности Российско-Армянского центра гуманитарного реагирования (РАЦГР).</a:t>
            </a:r>
            <a:endParaRPr lang="ru-RU" b="1" dirty="0"/>
          </a:p>
        </p:txBody>
      </p:sp>
      <p:pic>
        <p:nvPicPr>
          <p:cNvPr id="3084" name="Picture 12" descr="https://avatars.mds.yandex.net/i?id=ae3596870d9a220d2db8a8af34b3f9df6bc1ad50-6484760-images-thumbs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25144"/>
            <a:ext cx="4176464" cy="199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icdo.org/assets/newtemplate/images/icdo/icdo_bloc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9" y="188640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94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4427984" y="404664"/>
            <a:ext cx="4716016" cy="6001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Первый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Министр</a:t>
            </a:r>
            <a:r>
              <a:rPr lang="ru-RU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МЧС России</a:t>
            </a:r>
          </a:p>
          <a:p>
            <a:pPr algn="ctr"/>
            <a:endParaRPr lang="ru-RU" sz="2800" b="1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С.К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Шойгу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и</a:t>
            </a:r>
            <a:r>
              <a:rPr lang="en-US" sz="28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збирался</a:t>
            </a:r>
            <a:r>
              <a:rPr lang="ru-RU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председателем</a:t>
            </a:r>
            <a:r>
              <a:rPr lang="en-US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Генеральной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Ассамблеи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МОГО</a:t>
            </a:r>
            <a:endParaRPr lang="ru-RU" sz="28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endParaRPr lang="en-US" sz="2800" b="1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в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период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</a:p>
          <a:p>
            <a:pPr algn="ctr"/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с 1995</a:t>
            </a:r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по 1997</a:t>
            </a:r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годы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endParaRPr lang="ru-RU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Замещающее содержимое 2" descr="DdtLqdXUQAAZrI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4427984" cy="3760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45770" y="542291"/>
            <a:ext cx="6718518" cy="1086509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Генеральная Ассамблея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7" name="Рисунок 6" descr="asd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806489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1" y="0"/>
            <a:ext cx="1691679" cy="156458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332656"/>
            <a:ext cx="7344816" cy="949960"/>
          </a:xfrm>
        </p:spPr>
        <p:txBody>
          <a:bodyPr>
            <a:normAutofit/>
          </a:bodyPr>
          <a:lstStyle/>
          <a:p>
            <a:r>
              <a:rPr lang="ru-RU" alt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Исполнительный совет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6" name="Изображение 5" descr="default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700808"/>
            <a:ext cx="7612954" cy="4896544"/>
          </a:xfrm>
          <a:prstGeom prst="rect">
            <a:avLst/>
          </a:prstGeom>
        </p:spPr>
      </p:pic>
      <p:pic>
        <p:nvPicPr>
          <p:cNvPr id="7" name="Picture 2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5028" y="0"/>
            <a:ext cx="1838972" cy="170080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899592" y="0"/>
            <a:ext cx="7772400" cy="1130300"/>
          </a:xfrm>
        </p:spPr>
        <p:txBody>
          <a:bodyPr/>
          <a:lstStyle/>
          <a:p>
            <a:pPr algn="ctr"/>
            <a:r>
              <a:rPr lang="ru-RU" alt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Секретариат</a:t>
            </a:r>
          </a:p>
        </p:txBody>
      </p:sp>
      <p:pic>
        <p:nvPicPr>
          <p:cNvPr id="15362" name="Picture 2" descr="http://i.siteapi.org/lHCNFUs532Ns0JE45XTSd2ZRIZA=/0x0:1200x801/ea340dc585d0b46.ru.s.siteapi.org/img/fh9c1bkh94gs0gw0cs8k0o0gk880k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84976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6" descr="FEi3agRg4e-big-reduce4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0298" y="0"/>
            <a:ext cx="6643701" cy="6858000"/>
          </a:xfrm>
        </p:spPr>
      </p:pic>
      <p:pic>
        <p:nvPicPr>
          <p:cNvPr id="5" name="Picture 2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48880"/>
            <a:ext cx="2483768" cy="2297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0" y="692696"/>
            <a:ext cx="2500298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 –  2018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cdo.org/files/gense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14676" y="-14216186"/>
            <a:ext cx="7000923" cy="4895630"/>
          </a:xfrm>
          <a:prstGeom prst="rect">
            <a:avLst/>
          </a:prstGeom>
          <a:noFill/>
        </p:spPr>
      </p:pic>
      <p:pic>
        <p:nvPicPr>
          <p:cNvPr id="4" name="Изображение 3" descr="ген сек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6850" y="116205"/>
            <a:ext cx="8750300" cy="5986780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30480" y="6151245"/>
            <a:ext cx="91135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dirty="0"/>
              <a:t> </a:t>
            </a:r>
            <a:r>
              <a:rPr lang="ru-RU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Нжупуо</a:t>
            </a:r>
            <a:r>
              <a:rPr lang="ru-RU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ЯП </a:t>
            </a:r>
            <a:r>
              <a:rPr lang="ru-RU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Мариату</a:t>
            </a:r>
            <a:r>
              <a:rPr lang="ru-RU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назначена Генеральным секретарем </a:t>
            </a:r>
          </a:p>
          <a:p>
            <a:pPr algn="ctr"/>
            <a:r>
              <a:rPr lang="ru-RU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14 октября 2020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asd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8145624" cy="54304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38067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21 марта - 02 апреля 2022 года прошли обучение специалисты пожарно-спасательных ведомств стран-членов МОГО - Иордании, Киргизии, Республик Камерун и Гана.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Данная работа организована в рамках стратегического партнерства МЧС России и МОГО.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vert="horz" wrap="square" lIns="91440" tIns="45720" rIns="91440" bIns="45720" anchor="b">
            <a:normAutofit fontScale="90000"/>
          </a:bodyPr>
          <a:lstStyle/>
          <a:p>
            <a:pPr algn="l"/>
            <a:r>
              <a:rPr lang="ru-RU" altLang="zh-CN" sz="3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3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 smtClean="0"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 smtClean="0"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 smtClean="0"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 smtClean="0"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 smtClean="0"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 smtClean="0"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 smtClean="0"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 smtClean="0"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>
                <a:latin typeface="Arial" panose="020B0604020202020204" pitchFamily="34" charset="0"/>
                <a:ea typeface="Microsoft YaHei" panose="020B0503020204020204" charset="-122"/>
              </a:rPr>
            </a:br>
            <a:r>
              <a:rPr lang="ru-RU" altLang="zh-CN" sz="2700" dirty="0" smtClean="0">
                <a:latin typeface="Arial" panose="020B0604020202020204" pitchFamily="34" charset="0"/>
                <a:ea typeface="Microsoft YaHei" panose="020B0503020204020204" charset="-122"/>
              </a:rPr>
              <a:t/>
            </a:r>
            <a:br>
              <a:rPr lang="ru-RU" altLang="zh-CN" sz="2700" dirty="0" smtClean="0">
                <a:latin typeface="Arial" panose="020B0604020202020204" pitchFamily="34" charset="0"/>
                <a:ea typeface="Microsoft YaHei" panose="020B0503020204020204" charset="-122"/>
              </a:rPr>
            </a:br>
            <a:endParaRPr lang="ru-RU" altLang="zh-CN" sz="2700" i="1" dirty="0"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В 2023 году, после разрушительного землетрясения на территории Турции и Сирии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постоянный секретариат, члены  МОГО работают над оказанием турецкому и сирийскому правительствам гуманитарной помощи.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asd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3988"/>
            <a:ext cx="4716016" cy="3144011"/>
          </a:xfrm>
          <a:prstGeom prst="rect">
            <a:avLst/>
          </a:prstGeom>
          <a:noFill/>
        </p:spPr>
      </p:pic>
      <p:pic>
        <p:nvPicPr>
          <p:cNvPr id="12292" name="Picture 4" descr="https://icdo.org/news/2023/eq_syria_turkie/russia/russia_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84785"/>
            <a:ext cx="4427984" cy="2232248"/>
          </a:xfrm>
          <a:prstGeom prst="rect">
            <a:avLst/>
          </a:prstGeom>
          <a:noFill/>
        </p:spPr>
      </p:pic>
      <p:pic>
        <p:nvPicPr>
          <p:cNvPr id="12294" name="Picture 6" descr="https://icdo.org/news/2023/eq_syria_turkie/russia/russia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717032"/>
            <a:ext cx="4427984" cy="3140968"/>
          </a:xfrm>
          <a:prstGeom prst="rect">
            <a:avLst/>
          </a:prstGeom>
          <a:noFill/>
        </p:spPr>
      </p:pic>
      <p:pic>
        <p:nvPicPr>
          <p:cNvPr id="12296" name="Picture 8" descr="https://icdo.org/news/2023/eq_syria_turkie/russia/russia_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56792"/>
            <a:ext cx="4860032" cy="23042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Флаг МЧС Кыргызстан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9000" contrast="-1000"/>
          </a:blip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2204864"/>
            <a:ext cx="874846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«Гражданская оборона»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система мероприятий по подготовке к защите и по защите населения, материальных и культурных ценностей на территории Российской Федерации от опасностей, возникающих при военных конфликтах или вследствие этих конфликтов, а также при чрезвычайных ситуациях природного и техногенного характера.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694826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Федеральный закон от 12.02.1998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№ 28-ФЗ «О гражданской обороне»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(новая ред. от 14.07.2022 года)</a:t>
            </a:r>
            <a:endParaRPr lang="ru-RU" sz="20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95"/>
            <a:ext cx="2449761" cy="213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ttps://novyj-urengoj.centrfenix.ru/files/pages/slide-73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084538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PEC GO\Downloads\DSC_61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МОГО 2023 1\Фото для МОГО\1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МОГО 2023 1\Фото для МОГО\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МОГО 2023\Фото для МОГО\DSC_5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МОГО 2023\Фото для МОГО\DSC_25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PEC GO\Downloads\22-02-2023_13-59-35\маяк_26.06.19_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klubmama.ru/uploads/posts/2022-08/1661918159_38-klubmama-ru-p-grazhdanskaya-oborona-podelka-foto-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9624"/>
            <a:ext cx="9324528" cy="70076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2433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МОГО 2023\Фото для МОГО\DSC_2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 документы\фото отчёт 2013\Ш Б 2013 фото\IMG_6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1363" y="-1508125"/>
            <a:ext cx="13166726" cy="987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30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мещающее содержимое 3" descr="34-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912485" y="2047875"/>
            <a:ext cx="3232150" cy="152527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2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64514" name="Picture 2" descr="Флаг гражданской обороны Росс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700808"/>
            <a:ext cx="3203848" cy="1847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Замещающее содержимое 3" descr="DSC_9978_(1500x994)-800x600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57166"/>
            <a:ext cx="9171567" cy="60682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МОГО 2023\Фото для МОГО\2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МОГО 2023\Фото для МОГО\1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mobimg.b-cdn.net/v3/fetch/24/245d90c165817ee2bd22f0c9431213c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sd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PEC GO\Downloads\1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48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0150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Номер слайда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b"/>
          <a:lstStyle/>
          <a:p>
            <a:pPr marL="0" indent="0" algn="r" eaLnBrk="1" hangingPunct="1">
              <a:spcBef>
                <a:spcPct val="0"/>
              </a:spcBef>
              <a:buClrTx/>
              <a:buSzPct val="100000"/>
              <a:buFont typeface="Arial" panose="020B0604020202020204" pitchFamily="34" charset="0"/>
              <a:buNone/>
            </a:pPr>
            <a:fld id="{9A0DB2DC-4C9A-4742-B13C-FB6460FD3503}" type="slidenum">
              <a:rPr lang="ru-RU" altLang="zh-CN" sz="1400" dirty="0">
                <a:ea typeface="Microsoft YaHei" panose="020B0503020204020204" charset="-122"/>
              </a:rPr>
              <a:pPr marL="0" indent="0" algn="r" eaLnBrk="1" hangingPunct="1">
                <a:spcBef>
                  <a:spcPct val="0"/>
                </a:spcBef>
                <a:buClrTx/>
                <a:buSzPct val="100000"/>
                <a:buFont typeface="Arial" panose="020B0604020202020204" pitchFamily="34" charset="0"/>
                <a:buNone/>
              </a:pPr>
              <a:t>76</a:t>
            </a:fld>
            <a:endParaRPr lang="ru-RU" altLang="zh-CN" sz="1400" dirty="0">
              <a:ea typeface="Microsoft YaHei" panose="020B0503020204020204" charset="-122"/>
            </a:endParaRPr>
          </a:p>
        </p:txBody>
      </p:sp>
      <p:sp>
        <p:nvSpPr>
          <p:cNvPr id="25602" name="Заголовок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988840"/>
            <a:ext cx="9144000" cy="525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normAutofit/>
          </a:bodyPr>
          <a:lstStyle/>
          <a:p>
            <a:pPr algn="just"/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настоящее время совершенствуется система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ГО и ЧС,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как в Российской Федерации, так и на международном уровне путем внедрения современных технологий и методов проведения гуманитарных и аварийно-спасательных операций при возникновении военных конфликтов и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ЧС,  в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случае необходимости оказания экстренной медицинской помощи пострадавшим.</a:t>
            </a:r>
            <a:br>
              <a:rPr lang="ru-RU" sz="2600" b="1" dirty="0">
                <a:latin typeface="Times New Roman" pitchFamily="18" charset="0"/>
                <a:cs typeface="Times New Roman" pitchFamily="18" charset="0"/>
              </a:rPr>
            </a:br>
            <a:endParaRPr lang="ru-RU" altLang="zh-CN" sz="2600" b="1" dirty="0">
              <a:solidFill>
                <a:schemeClr val="tx1"/>
              </a:solidFill>
              <a:effectLst/>
              <a:latin typeface="Times New Roman" pitchFamily="18" charset="0"/>
              <a:ea typeface="Microsoft YaHei" panose="020B0503020204020204" charset="-122"/>
              <a:cs typeface="Times New Roman" pitchFamily="18" charset="0"/>
            </a:endParaRPr>
          </a:p>
        </p:txBody>
      </p:sp>
      <p:pic>
        <p:nvPicPr>
          <p:cNvPr id="2050" name="Picture 2" descr="https://sportmedi.ru/wp-content/uploads/2009/01/Raschet-neobhodimyh-sanitarnyh-s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5976" cy="3556695"/>
          </a:xfrm>
          <a:prstGeom prst="rect">
            <a:avLst/>
          </a:prstGeom>
          <a:noFill/>
        </p:spPr>
      </p:pic>
      <p:pic>
        <p:nvPicPr>
          <p:cNvPr id="2052" name="Picture 4" descr="https://classpic.ru/wp-content/uploads/2018/12/33481/robot-pozharnyj-na-uchenijah-mch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4644008" cy="36176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Глава МЧС России Александр Куренков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Глава МЧС России Александр Куренков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Глава МЧС России Александр Куренков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861048"/>
            <a:ext cx="76328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«Появляются новые угрозы и вызовы как природного, так и техногенного характера.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Наша главная задача – противостоять этим угрозам, направить все силы на их своевременное предупреждение и смягчение последствий»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445224"/>
            <a:ext cx="32403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Александр Куренков</a:t>
            </a:r>
            <a:endParaRPr lang="ru-RU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80526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21.08.2022  III Международный пожарно-спасательный конгресс. </a:t>
            </a:r>
          </a:p>
          <a:p>
            <a:pPr algn="just"/>
            <a:r>
              <a:rPr lang="ru-RU" dirty="0" smtClean="0"/>
              <a:t>г. Кубинка</a:t>
            </a:r>
            <a:endParaRPr lang="ru-RU" dirty="0"/>
          </a:p>
        </p:txBody>
      </p:sp>
      <p:pic>
        <p:nvPicPr>
          <p:cNvPr id="1035" name="Picture 11" descr="Глава МЧС России Александр Куренков открыл III Международный пожарно-спасательный конгре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6840760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7704" y="1980356"/>
            <a:ext cx="5760640" cy="4877644"/>
          </a:xfrm>
        </p:spPr>
      </p:pic>
      <p:sp>
        <p:nvSpPr>
          <p:cNvPr id="3" name="Прямоугольник 2"/>
          <p:cNvSpPr/>
          <p:nvPr/>
        </p:nvSpPr>
        <p:spPr>
          <a:xfrm>
            <a:off x="755576" y="571480"/>
            <a:ext cx="8136904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 ЗА  ВНИМАНИЕ!</a:t>
            </a:r>
            <a:endParaRPr lang="ru-RU" sz="40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https://darfix.ru/wp-content/uploads/b/f/0/bf09f1dee8072ccb68d47330497ba77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308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5085184"/>
            <a:ext cx="8280920" cy="177281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5236" name="Picture 4" descr="https://icdo.org/assets/newtemplate/images/icdo/icdo_blo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5157192"/>
            <a:ext cx="2016224" cy="1700808"/>
          </a:xfrm>
          <a:prstGeom prst="rect">
            <a:avLst/>
          </a:prstGeom>
          <a:noFill/>
        </p:spPr>
      </p:pic>
      <p:pic>
        <p:nvPicPr>
          <p:cNvPr id="5" name="Picture 4" descr="https://icdo.org/assets/newtemplate/images/icdo/icdo_blo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5085184"/>
            <a:ext cx="2016224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</TotalTime>
  <Words>685</Words>
  <Application>Microsoft Office PowerPoint</Application>
  <PresentationFormat>Экран (4:3)</PresentationFormat>
  <Paragraphs>202</Paragraphs>
  <Slides>78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78</vt:i4>
      </vt:variant>
    </vt:vector>
  </HeadingPairs>
  <TitlesOfParts>
    <vt:vector size="80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Генеральная Ассамблея</vt:lpstr>
      <vt:lpstr>Исполнительный совет</vt:lpstr>
      <vt:lpstr>Секретариат</vt:lpstr>
      <vt:lpstr>Презентация PowerPoint</vt:lpstr>
      <vt:lpstr>Презентация PowerPoint</vt:lpstr>
      <vt:lpstr>Презентация PowerPoint</vt:lpstr>
      <vt:lpstr>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 настоящее время совершенствуется система ГО и ЧС, как в Российской Федерации, так и на международном уровне путем внедрения современных технологий и методов проведения гуманитарных и аварийно-спасательных операций при возникновении военных конфликтов и  ЧС,  в случае необходимости оказания экстренной медицинской помощи пострадавшим.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SPEC GO</dc:creator>
  <cp:lastModifiedBy>kursy</cp:lastModifiedBy>
  <cp:revision>305</cp:revision>
  <dcterms:created xsi:type="dcterms:W3CDTF">2020-02-18T06:16:00Z</dcterms:created>
  <dcterms:modified xsi:type="dcterms:W3CDTF">2023-02-22T12:20:59Z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1049-11.2.0.9984</vt:lpwstr>
  </property>
</Properties>
</file>