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doc" ContentType="application/msword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4"/>
  </p:notesMasterIdLst>
  <p:sldIdLst>
    <p:sldId id="362" r:id="rId2"/>
    <p:sldId id="361" r:id="rId3"/>
    <p:sldId id="737" r:id="rId4"/>
    <p:sldId id="565" r:id="rId5"/>
    <p:sldId id="568" r:id="rId6"/>
    <p:sldId id="297" r:id="rId7"/>
    <p:sldId id="410" r:id="rId8"/>
    <p:sldId id="493" r:id="rId9"/>
    <p:sldId id="411" r:id="rId10"/>
    <p:sldId id="494" r:id="rId11"/>
    <p:sldId id="660" r:id="rId12"/>
    <p:sldId id="296" r:id="rId13"/>
    <p:sldId id="615" r:id="rId14"/>
    <p:sldId id="616" r:id="rId15"/>
    <p:sldId id="618" r:id="rId16"/>
    <p:sldId id="282" r:id="rId17"/>
    <p:sldId id="284" r:id="rId18"/>
    <p:sldId id="285" r:id="rId19"/>
    <p:sldId id="286" r:id="rId20"/>
    <p:sldId id="301" r:id="rId21"/>
    <p:sldId id="458" r:id="rId22"/>
    <p:sldId id="302" r:id="rId23"/>
    <p:sldId id="303" r:id="rId24"/>
    <p:sldId id="304" r:id="rId25"/>
    <p:sldId id="305" r:id="rId26"/>
    <p:sldId id="306" r:id="rId27"/>
    <p:sldId id="307" r:id="rId28"/>
    <p:sldId id="308" r:id="rId29"/>
    <p:sldId id="309" r:id="rId30"/>
    <p:sldId id="310" r:id="rId31"/>
    <p:sldId id="739" r:id="rId32"/>
    <p:sldId id="740" r:id="rId33"/>
    <p:sldId id="741" r:id="rId34"/>
    <p:sldId id="742" r:id="rId35"/>
    <p:sldId id="709" r:id="rId36"/>
    <p:sldId id="711" r:id="rId37"/>
    <p:sldId id="712" r:id="rId38"/>
    <p:sldId id="713" r:id="rId39"/>
    <p:sldId id="714" r:id="rId40"/>
    <p:sldId id="715" r:id="rId41"/>
    <p:sldId id="716" r:id="rId42"/>
    <p:sldId id="717" r:id="rId43"/>
    <p:sldId id="718" r:id="rId44"/>
    <p:sldId id="719" r:id="rId45"/>
    <p:sldId id="720" r:id="rId46"/>
    <p:sldId id="721" r:id="rId47"/>
    <p:sldId id="722" r:id="rId48"/>
    <p:sldId id="723" r:id="rId49"/>
    <p:sldId id="724" r:id="rId50"/>
    <p:sldId id="725" r:id="rId51"/>
    <p:sldId id="726" r:id="rId52"/>
    <p:sldId id="727" r:id="rId53"/>
    <p:sldId id="728" r:id="rId54"/>
    <p:sldId id="729" r:id="rId55"/>
    <p:sldId id="730" r:id="rId56"/>
    <p:sldId id="731" r:id="rId57"/>
    <p:sldId id="732" r:id="rId58"/>
    <p:sldId id="733" r:id="rId59"/>
    <p:sldId id="734" r:id="rId60"/>
    <p:sldId id="735" r:id="rId61"/>
    <p:sldId id="736" r:id="rId62"/>
    <p:sldId id="707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6" autoAdjust="0"/>
    <p:restoredTop sz="94648" autoAdjust="0"/>
  </p:normalViewPr>
  <p:slideViewPr>
    <p:cSldViewPr snapToGrid="0">
      <p:cViewPr varScale="1">
        <p:scale>
          <a:sx n="96" d="100"/>
          <a:sy n="96" d="100"/>
        </p:scale>
        <p:origin x="-276" y="-102"/>
      </p:cViewPr>
      <p:guideLst>
        <p:guide orient="horz" pos="207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2346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96E2D4-99F8-493D-A779-9125C1CBC048}" type="slidenum">
              <a:rPr lang="ru-RU" smtClean="0">
                <a:latin typeface="Arial" charset="0"/>
              </a:rPr>
              <a:pPr/>
              <a:t>40</a:t>
            </a:fld>
            <a:endParaRPr lang="ru-RU" smtClean="0">
              <a:latin typeface="Arial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 noChangeArrowheads="1"/>
          </p:cNvSpPr>
          <p:nvPr/>
        </p:nvSpPr>
        <p:spPr bwMode="auto">
          <a:xfrm>
            <a:off x="3883991" y="8684961"/>
            <a:ext cx="2972392" cy="45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56" tIns="45528" rIns="91056" bIns="45528" anchor="b"/>
          <a:lstStyle/>
          <a:p>
            <a:pPr algn="r"/>
            <a:fld id="{72BA52AE-ED04-4A3C-AF96-D0C15DD1CD7C}" type="slidenum">
              <a:rPr lang="ru-RU" sz="1200"/>
              <a:pPr algn="r"/>
              <a:t>42</a:t>
            </a:fld>
            <a:endParaRPr lang="ru-RU" sz="120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1296" y="688558"/>
            <a:ext cx="5017023" cy="3425138"/>
          </a:xfrm>
          <a:ln w="12700" cap="flat"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 lIns="91688" tIns="45845" rIns="91688" bIns="45845"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921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8302F2-408B-4B8B-AE20-340570D34207}" type="slidenum">
              <a:rPr lang="ru-RU" smtClean="0">
                <a:latin typeface="Arial" charset="0"/>
              </a:rPr>
              <a:pPr/>
              <a:t>44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мещающий образ слайда 14336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0" name="Замещающий текст 143362"/>
          <p:cNvSpPr>
            <a:spLocks noGrp="1"/>
          </p:cNvSpPr>
          <p:nvPr>
            <p:ph type="body"/>
          </p:nvPr>
        </p:nvSpPr>
        <p:spPr/>
        <p:txBody>
          <a:bodyPr anchor="t"/>
          <a:lstStyle/>
          <a:p>
            <a:pPr lvl="0" indent="0"/>
            <a:endParaRPr lang="ru-RU" dirty="0"/>
          </a:p>
        </p:txBody>
      </p:sp>
      <p:sp>
        <p:nvSpPr>
          <p:cNvPr id="12291" name="Замещающий номер слайда 1"/>
          <p:cNvSpPr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ru-RU" altLang="zh-CN" sz="1200" dirty="0"/>
              <a:pPr lvl="0" indent="0" algn="r"/>
              <a:t>8</a:t>
            </a:fld>
            <a:endParaRPr lang="ru-RU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ий образ слайда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Замещающий текст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ru-RU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 txBox="1">
            <a:spLocks noGrp="1" noChangeArrowheads="1"/>
          </p:cNvSpPr>
          <p:nvPr/>
        </p:nvSpPr>
        <p:spPr bwMode="auto">
          <a:xfrm>
            <a:off x="3883991" y="8684961"/>
            <a:ext cx="2972392" cy="45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56" tIns="45528" rIns="91056" bIns="45528" anchor="b"/>
          <a:lstStyle/>
          <a:p>
            <a:pPr algn="r"/>
            <a:fld id="{7F1895B3-4027-431B-B1AE-61AC2DADB27E}" type="slidenum">
              <a:rPr lang="ru-RU" sz="1200"/>
              <a:pPr algn="r"/>
              <a:t>37</a:t>
            </a:fld>
            <a:endParaRPr lang="ru-RU" sz="120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8975"/>
            <a:ext cx="4567238" cy="3424238"/>
          </a:xfrm>
          <a:ln w="12700" cap="flat"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 lIns="91688" tIns="45845" rIns="91688" bIns="45845"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832" y="4344688"/>
            <a:ext cx="5028338" cy="4113696"/>
          </a:xfrm>
          <a:noFill/>
          <a:ln/>
        </p:spPr>
        <p:txBody>
          <a:bodyPr/>
          <a:lstStyle/>
          <a:p>
            <a:pPr eaLnBrk="1" hangingPunct="1"/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ru-RU" strike="noStrike" noProof="1" smtClean="0"/>
              <a:t>Образец заголовка</a:t>
            </a:r>
            <a:endParaRPr lang="ru-RU" strike="noStrike" noProof="1"/>
          </a:p>
        </p:txBody>
      </p:sp>
      <p:sp>
        <p:nvSpPr>
          <p:cNvPr id="3" name="Рисунок SmartArt 2"/>
          <p:cNvSpPr>
            <a:spLocks noGrp="1"/>
          </p:cNvSpPr>
          <p:nvPr>
            <p:ph type="pic" idx="1"/>
          </p:nvPr>
        </p:nvSpPr>
        <p:spPr>
          <a:xfrm>
            <a:off x="457200" y="1600201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ru-RU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ru-RU" strike="noStrike" noProof="1" dirty="0">
                <a:latin typeface="Arial" panose="020B0604020202020204" pitchFamily="34" charset="0"/>
                <a:ea typeface="+mn-ea"/>
                <a:cs typeface="+mn-cs"/>
              </a:rPr>
              <a:pPr lvl="0" eaLnBrk="1" fontAlgn="base" hangingPunct="1"/>
              <a:t>‹#›</a:t>
            </a:fld>
            <a:endParaRPr lang="ru-RU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24468F-6682-48AA-B5F4-BEF8E7F9833C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2897F-7A41-40D7-BC9E-F666B07C58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_________Microsoft_Office_Word_97_-_20031.doc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10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4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_________Microsoft_Office_Word_97_-_20035.doc"/><Relationship Id="rId4" Type="http://schemas.openxmlformats.org/officeDocument/2006/relationships/oleObject" Target="../embeddings/_________Microsoft_Office_Word_97_-_20034.doc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162" y="-26987"/>
            <a:ext cx="9207500" cy="691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-67310" y="-31115"/>
            <a:ext cx="920242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Основные требования </a:t>
            </a:r>
          </a:p>
          <a:p>
            <a:pPr indent="0" algn="ctr"/>
            <a:r>
              <a:rPr 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к планам </a:t>
            </a:r>
            <a:r>
              <a:rPr lang="ru-RU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ГО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8440" y="1544955"/>
            <a:ext cx="8716010" cy="1055370"/>
          </a:xfrm>
          <a:prstGeom prst="roundRect">
            <a:avLst>
              <a:gd name="adj" fmla="val 44166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0" algn="ctr"/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Полное содержание и краткость изложения</a:t>
            </a:r>
            <a:endParaRPr lang="en-US" altLang="en-US" sz="3400" b="1">
              <a:solidFill>
                <a:srgbClr val="0000FF"/>
              </a:solidFill>
              <a:latin typeface="Times New Roman" panose="02020603050405020304" pitchFamily="18" charset="0"/>
              <a:ea typeface="SimSun" panose="02010600030101010101" pitchFamily="2" charset="-122"/>
              <a:sym typeface="+mn-ea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17805" y="2971800"/>
            <a:ext cx="8722360" cy="914400"/>
          </a:xfrm>
          <a:prstGeom prst="roundRect">
            <a:avLst>
              <a:gd name="adj" fmla="val 4756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Строгий учет времени.</a:t>
            </a:r>
            <a:r>
              <a:rPr lang="en-US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 </a:t>
            </a:r>
            <a:endParaRPr lang="ru-RU" altLang="en-US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7805" y="4272915"/>
            <a:ext cx="8716645" cy="914400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0" algn="ctr"/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Конкретность.</a:t>
            </a:r>
            <a:endParaRPr lang="ru-RU" altLang="en-US" sz="3400" b="1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1455" y="5546725"/>
            <a:ext cx="8716010" cy="914400"/>
          </a:xfrm>
          <a:prstGeom prst="roundRect">
            <a:avLst>
              <a:gd name="adj" fmla="val 47569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0" algn="ctr"/>
            <a:r>
              <a:rPr lang="en-US" sz="3400" b="1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Целесосообразность</a:t>
            </a:r>
            <a:r>
              <a:rPr lang="en-US" u="sng">
                <a:solidFill>
                  <a:srgbClr val="0000FF"/>
                </a:solidFill>
                <a:latin typeface="Times New Roman" panose="02020603050405020304" pitchFamily="18" charset="0"/>
                <a:ea typeface="SimSun" panose="02010600030101010101" pitchFamily="2" charset="-122"/>
                <a:sym typeface="+mn-ea"/>
              </a:rPr>
              <a:t>.</a:t>
            </a:r>
            <a:endParaRPr lang="ru-RU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599440" y="425450"/>
            <a:ext cx="8120380" cy="396938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0" algn="ctr"/>
            <a:r>
              <a:rPr lang="ru-RU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</a:t>
            </a:r>
            <a:r>
              <a:rPr 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риказ МЧС России </a:t>
            </a:r>
            <a:endParaRPr 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ctr"/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от 27.03.2020 </a:t>
            </a:r>
            <a:r>
              <a:rPr lang="ru-RU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№ </a:t>
            </a: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216 ДСП </a:t>
            </a:r>
            <a:endParaRPr 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 algn="ctr"/>
            <a:r>
              <a:rPr lang="ru-RU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 утверждении порядка разработки, согласования и утверждения планов гражданской обороны и защиты населения (планов гражданской обороны)»</a:t>
            </a:r>
            <a:endParaRPr lang="en-US" altLang="en-US" sz="3600" b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Текстовое поле 1"/>
          <p:cNvSpPr txBox="1"/>
          <p:nvPr/>
        </p:nvSpPr>
        <p:spPr>
          <a:xfrm>
            <a:off x="598805" y="4943475"/>
            <a:ext cx="8121650" cy="1383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0" algn="ctr"/>
            <a:r>
              <a:rPr lang="ru-RU" sz="28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Приказом определены единые требования к разработке, согласованию и утверждению планов ГО и защиты населения (планов ГО)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Текстовое поле 130049"/>
          <p:cNvSpPr txBox="1"/>
          <p:nvPr/>
        </p:nvSpPr>
        <p:spPr>
          <a:xfrm>
            <a:off x="827405" y="238760"/>
            <a:ext cx="7665720" cy="922020"/>
          </a:xfrm>
          <a:prstGeom prst="rect">
            <a:avLst/>
          </a:prstGeom>
          <a:solidFill>
            <a:schemeClr val="bg2"/>
          </a:solidFill>
          <a:ln w="9525">
            <a:noFill/>
          </a:ln>
          <a:effectLst>
            <a:glow rad="228600">
              <a:schemeClr val="accent2">
                <a:lumMod val="75000"/>
                <a:alpha val="40000"/>
              </a:schemeClr>
            </a:glow>
            <a:outerShdw dist="107763" dir="13499999" sx="75000" sy="75000" algn="tl" rotWithShape="0">
              <a:srgbClr val="808080">
                <a:alpha val="5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5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План ГО определяет:</a:t>
            </a:r>
          </a:p>
        </p:txBody>
      </p:sp>
      <p:sp>
        <p:nvSpPr>
          <p:cNvPr id="130051" name="Прямоугольник 130050"/>
          <p:cNvSpPr>
            <a:spLocks noChangeArrowheads="1"/>
          </p:cNvSpPr>
          <p:nvPr/>
        </p:nvSpPr>
        <p:spPr bwMode="auto">
          <a:xfrm>
            <a:off x="581025" y="1673860"/>
            <a:ext cx="8117840" cy="9182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  <a:miter lim="800000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Организацию и порядок перевода ГО </a:t>
            </a:r>
          </a:p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 мирного </a:t>
            </a:r>
            <a:r>
              <a:rPr lang="ru-RU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военное положение</a:t>
            </a:r>
          </a:p>
        </p:txBody>
      </p:sp>
      <p:sp>
        <p:nvSpPr>
          <p:cNvPr id="130052" name="Прямоугольник 130051"/>
          <p:cNvSpPr>
            <a:spLocks noChangeArrowheads="1"/>
          </p:cNvSpPr>
          <p:nvPr/>
        </p:nvSpPr>
        <p:spPr bwMode="auto">
          <a:xfrm>
            <a:off x="579755" y="2821305"/>
            <a:ext cx="8119110" cy="8426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ysDot"/>
            <a:miter lim="800000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Ведение ГО в военное  время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0053" name="Прямоугольник 130052"/>
          <p:cNvSpPr>
            <a:spLocks noChangeArrowheads="1"/>
          </p:cNvSpPr>
          <p:nvPr/>
        </p:nvSpPr>
        <p:spPr bwMode="auto">
          <a:xfrm>
            <a:off x="581025" y="3927475"/>
            <a:ext cx="8117840" cy="9144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chemeClr val="accent1">
                <a:lumMod val="40000"/>
                <a:lumOff val="60000"/>
              </a:schemeClr>
            </a:solidFill>
            <a:miter lim="800000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Порядок работы объектов в военное время</a:t>
            </a:r>
          </a:p>
        </p:txBody>
      </p:sp>
      <p:sp>
        <p:nvSpPr>
          <p:cNvPr id="130054" name="Прямоугольник 130053"/>
          <p:cNvSpPr>
            <a:spLocks noChangeArrowheads="1"/>
          </p:cNvSpPr>
          <p:nvPr/>
        </p:nvSpPr>
        <p:spPr bwMode="auto">
          <a:xfrm>
            <a:off x="579120" y="5105400"/>
            <a:ext cx="8119110" cy="1143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dbl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Обеспечение защиты и жизнедеятельности</a:t>
            </a:r>
          </a:p>
          <a:p>
            <a:pPr algn="ctr"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персонала и членов их семей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 bldLvl="0" animBg="1"/>
      <p:bldP spid="130051" grpId="0" bldLvl="0" animBg="1"/>
      <p:bldP spid="130052" grpId="0" bldLvl="0" animBg="1"/>
      <p:bldP spid="130053" grpId="0" bldLvl="0" animBg="1"/>
      <p:bldP spid="13005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337820" y="390525"/>
            <a:ext cx="8813165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50215" algn="ctr"/>
            <a:r>
              <a:rPr lang="en-US" sz="4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Разработка </a:t>
            </a:r>
          </a:p>
          <a:p>
            <a:pPr indent="450215" algn="ctr"/>
            <a:r>
              <a:rPr lang="en-US" sz="4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планов гражданской обороны и защиты населения субъектов Российской Федерации и муниципальных образований выполняется в </a:t>
            </a:r>
            <a:r>
              <a:rPr lang="en-US" sz="4400" b="1" i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два этапа</a:t>
            </a:r>
            <a:r>
              <a:rPr lang="en-US" sz="4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включает в себя: </a:t>
            </a:r>
            <a:endParaRPr lang="en-US" sz="4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en-US" sz="4000" b="1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573020" y="390525"/>
            <a:ext cx="3874770" cy="1158240"/>
          </a:xfrm>
          <a:prstGeom prst="roundRect">
            <a:avLst>
              <a:gd name="adj" fmla="val 242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Первый этап включает: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233545" y="1548765"/>
            <a:ext cx="485775" cy="5410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5625" y="2089785"/>
            <a:ext cx="8032115" cy="4175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>оценку возможной обстановки, которая может сложиться в результате воздействия противника, федеральными органами исполнительной власти, территориальными органами федеральных органов исполнительной власти, организациями, продолжающими работу в военное время и (или) отнесенными к категориям по ГО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244090" y="29845"/>
            <a:ext cx="4465320" cy="1158240"/>
          </a:xfrm>
          <a:prstGeom prst="roundRect">
            <a:avLst>
              <a:gd name="adj" fmla="val 2428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en-US" sz="3600" b="1">
                <a:latin typeface="Arial" panose="020B0604020202020204" pitchFamily="34" charset="0"/>
                <a:cs typeface="Arial" panose="020B0604020202020204" pitchFamily="34" charset="0"/>
              </a:rPr>
              <a:t>Второй этап включает: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233545" y="1188085"/>
            <a:ext cx="485775" cy="431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3500" y="1619885"/>
            <a:ext cx="9017635" cy="52095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500" b="1">
                <a:solidFill>
                  <a:schemeClr val="tx1">
                    <a:lumMod val="95000"/>
                    <a:lumOff val="5000"/>
                  </a:schemeClr>
                </a:solidFill>
              </a:rPr>
              <a:t>- определение  объема, порядка, способов и сроков выполнения мероприятий по приведению ГО в готовность, уточнение и выдача мобилизационных заданий организациям для обеспечения выполнения мероприятий по ГО;</a:t>
            </a:r>
          </a:p>
          <a:p>
            <a:pPr algn="ctr"/>
            <a:r>
              <a:rPr lang="ru-RU" altLang="en-US" sz="2500" b="1">
                <a:solidFill>
                  <a:schemeClr val="tx1">
                    <a:lumMod val="95000"/>
                    <a:lumOff val="5000"/>
                  </a:schemeClr>
                </a:solidFill>
              </a:rPr>
              <a:t>- уточнение федеральными органами исполнительной власти, территориальными органами федеральных органов исполнительной власти перечней организаций, находящихся в их ведении и продолжающих работу в военное время, а также организаций, отнесенных к категориям по ГО;</a:t>
            </a:r>
          </a:p>
          <a:p>
            <a:pPr algn="ctr"/>
            <a:r>
              <a:rPr lang="ru-RU" altLang="en-US" sz="2500" b="1">
                <a:solidFill>
                  <a:schemeClr val="tx1">
                    <a:lumMod val="95000"/>
                    <a:lumOff val="5000"/>
                  </a:schemeClr>
                </a:solidFill>
              </a:rPr>
              <a:t>-планирование мероприятий по ГО;</a:t>
            </a:r>
          </a:p>
          <a:p>
            <a:pPr algn="ctr"/>
            <a:r>
              <a:rPr lang="ru-RU" altLang="en-US" sz="2500" b="1">
                <a:solidFill>
                  <a:schemeClr val="tx1">
                    <a:lumMod val="95000"/>
                    <a:lumOff val="5000"/>
                  </a:schemeClr>
                </a:solidFill>
              </a:rPr>
              <a:t>- практическую разработку и оформление планов ГО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2289"/>
          <p:cNvSpPr>
            <a:spLocks noChangeArrowheads="1"/>
          </p:cNvSpPr>
          <p:nvPr/>
        </p:nvSpPr>
        <p:spPr bwMode="auto">
          <a:xfrm>
            <a:off x="167640" y="142875"/>
            <a:ext cx="8719820" cy="116776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anchor="ctr"/>
          <a:lstStyle/>
          <a:p>
            <a:pPr algn="ctr" eaLnBrk="0" hangingPunct="0"/>
            <a:r>
              <a:rPr lang="ru-RU" sz="40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</a:t>
            </a:r>
            <a:br>
              <a:rPr lang="ru-RU" sz="40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плана гражданской обороны</a:t>
            </a:r>
          </a:p>
        </p:txBody>
      </p:sp>
      <p:sp>
        <p:nvSpPr>
          <p:cNvPr id="12291" name="Прямоугольник 12290"/>
          <p:cNvSpPr>
            <a:spLocks noChangeArrowheads="1"/>
          </p:cNvSpPr>
          <p:nvPr/>
        </p:nvSpPr>
        <p:spPr bwMode="auto">
          <a:xfrm>
            <a:off x="612140" y="1533525"/>
            <a:ext cx="8121015" cy="133223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mpd="dbl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glow rad="139700">
              <a:srgbClr val="002060">
                <a:alpha val="40000"/>
              </a:srgbClr>
            </a:glow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endParaRPr lang="ru-RU" sz="28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1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Краткая оценка  возможной обстановки на объекте 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 в результате воздействия возможного противника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0" hangingPunct="0"/>
            <a:endParaRPr lang="ru-RU" sz="2000" dirty="0">
              <a:latin typeface="Courier New" panose="02070309020205020404" pitchFamily="49" charset="0"/>
            </a:endParaRPr>
          </a:p>
        </p:txBody>
      </p:sp>
      <p:sp>
        <p:nvSpPr>
          <p:cNvPr id="12292" name="Прямоугольник 12291"/>
          <p:cNvSpPr>
            <a:spLocks noChangeArrowheads="1"/>
          </p:cNvSpPr>
          <p:nvPr/>
        </p:nvSpPr>
        <p:spPr bwMode="auto">
          <a:xfrm>
            <a:off x="612140" y="3088640"/>
            <a:ext cx="8121015" cy="12954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mpd="dbl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glow rad="139700">
              <a:srgbClr val="002060">
                <a:alpha val="40000"/>
              </a:srgbClr>
            </a:glow>
            <a:innerShdw blurRad="63500" dist="50800" dir="108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2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мероприятий ГО при планомерном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приведении ее в готовность</a:t>
            </a:r>
          </a:p>
        </p:txBody>
      </p:sp>
      <p:sp>
        <p:nvSpPr>
          <p:cNvPr id="12293" name="Прямоугольник 12292"/>
          <p:cNvSpPr>
            <a:spLocks noChangeArrowheads="1"/>
          </p:cNvSpPr>
          <p:nvPr/>
        </p:nvSpPr>
        <p:spPr bwMode="auto">
          <a:xfrm>
            <a:off x="2456815" y="6115050"/>
            <a:ext cx="4267200" cy="5334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mpd="dbl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Приложения</a:t>
            </a:r>
          </a:p>
        </p:txBody>
      </p:sp>
      <p:sp>
        <p:nvSpPr>
          <p:cNvPr id="12295" name="Прямоугольник 12294"/>
          <p:cNvSpPr>
            <a:spLocks noChangeArrowheads="1"/>
          </p:cNvSpPr>
          <p:nvPr/>
        </p:nvSpPr>
        <p:spPr bwMode="auto">
          <a:xfrm>
            <a:off x="611505" y="4633595"/>
            <a:ext cx="8121650" cy="129540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 cmpd="dbl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glow rad="139700">
              <a:srgbClr val="002060">
                <a:alpha val="40000"/>
              </a:srgb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Раздел 3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мероприятий ГО при внезапном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нападении противника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  <p:bldP spid="12291" grpId="0" bldLvl="0" animBg="1"/>
      <p:bldP spid="12292" grpId="0" bldLvl="0" animBg="1"/>
      <p:bldP spid="12293" grpId="0" bldLvl="0" animBg="1"/>
      <p:bldP spid="1229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Текстовое поле 8197"/>
          <p:cNvSpPr txBox="1">
            <a:spLocks noChangeArrowheads="1"/>
          </p:cNvSpPr>
          <p:nvPr/>
        </p:nvSpPr>
        <p:spPr bwMode="auto">
          <a:xfrm>
            <a:off x="-54610" y="16510"/>
            <a:ext cx="9208770" cy="19996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40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</a:t>
            </a:r>
            <a:r>
              <a:rPr lang="ru-RU" sz="40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плана </a:t>
            </a:r>
          </a:p>
          <a:p>
            <a:pPr algn="ctr" eaLnBrk="0" hangingPunct="0"/>
            <a:r>
              <a:rPr lang="ru-RU" sz="40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гражданской обороны организации  </a:t>
            </a:r>
            <a:endParaRPr lang="ru-RU" sz="4400" b="1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hangingPunct="0"/>
            <a:endParaRPr lang="ru-RU" sz="4400" b="0" dirty="0">
              <a:latin typeface="Times New Roman" panose="02020603050405020304" pitchFamily="18" charset="0"/>
            </a:endParaRPr>
          </a:p>
        </p:txBody>
      </p:sp>
      <p:sp>
        <p:nvSpPr>
          <p:cNvPr id="8199" name="Прямоугольник 8198"/>
          <p:cNvSpPr>
            <a:spLocks noChangeArrowheads="1"/>
          </p:cNvSpPr>
          <p:nvPr/>
        </p:nvSpPr>
        <p:spPr bwMode="auto">
          <a:xfrm>
            <a:off x="218440" y="1757680"/>
            <a:ext cx="8766175" cy="19011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mpd="dbl">
            <a:solidFill>
              <a:schemeClr val="accent2">
                <a:lumMod val="50000"/>
              </a:schemeClr>
            </a:solidFill>
            <a:miter lim="800000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Краткая оценка возможной обстановки, 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которая может сложиться при военных конфликтах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или вследствии этих конфликтов, а также 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при чрезвычайных ситуациях природного </a:t>
            </a:r>
          </a:p>
          <a:p>
            <a:pPr algn="ctr"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и техногенного характера</a:t>
            </a: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00" name="Текстовое поле 8199"/>
          <p:cNvSpPr txBox="1">
            <a:spLocks noChangeArrowheads="1"/>
          </p:cNvSpPr>
          <p:nvPr/>
        </p:nvSpPr>
        <p:spPr bwMode="auto">
          <a:xfrm>
            <a:off x="3847465" y="1297305"/>
            <a:ext cx="151701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Раздел 1</a:t>
            </a:r>
          </a:p>
        </p:txBody>
      </p:sp>
      <p:grpSp>
        <p:nvGrpSpPr>
          <p:cNvPr id="2" name="Группа 8218"/>
          <p:cNvGrpSpPr/>
          <p:nvPr/>
        </p:nvGrpSpPr>
        <p:grpSpPr bwMode="auto">
          <a:xfrm>
            <a:off x="218440" y="2984500"/>
            <a:ext cx="8975725" cy="3818760"/>
            <a:chOff x="-64" y="1392"/>
            <a:chExt cx="5654" cy="2139"/>
          </a:xfrm>
        </p:grpSpPr>
        <p:grpSp>
          <p:nvGrpSpPr>
            <p:cNvPr id="3" name="Группа 8216"/>
            <p:cNvGrpSpPr/>
            <p:nvPr/>
          </p:nvGrpSpPr>
          <p:grpSpPr bwMode="auto">
            <a:xfrm>
              <a:off x="-64" y="1392"/>
              <a:ext cx="5508" cy="2122"/>
              <a:chOff x="-64" y="1392"/>
              <a:chExt cx="5508" cy="2122"/>
            </a:xfrm>
          </p:grpSpPr>
          <p:sp>
            <p:nvSpPr>
              <p:cNvPr id="28678" name="Прямоугольник 8201"/>
              <p:cNvSpPr>
                <a:spLocks noChangeArrowheads="1"/>
              </p:cNvSpPr>
              <p:nvPr/>
            </p:nvSpPr>
            <p:spPr bwMode="auto">
              <a:xfrm>
                <a:off x="-64" y="2101"/>
                <a:ext cx="1540" cy="12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8100" cmpd="dbl">
                <a:noFill/>
                <a:miter lim="800000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 eaLnBrk="0" hangingPunct="0"/>
                <a:endParaRPr lang="ru-RU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79" name="Прямоугольник 8205"/>
              <p:cNvSpPr>
                <a:spLocks noChangeArrowheads="1"/>
              </p:cNvSpPr>
              <p:nvPr/>
            </p:nvSpPr>
            <p:spPr bwMode="auto">
              <a:xfrm>
                <a:off x="1628" y="2101"/>
                <a:ext cx="2503" cy="1413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8100" cmpd="dbl">
                <a:noFill/>
                <a:miter lim="800000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 eaLnBrk="0" hangingPunct="0"/>
                <a:endParaRPr lang="ru-RU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80" name="Прямоугольник 8206"/>
              <p:cNvSpPr>
                <a:spLocks noChangeArrowheads="1"/>
              </p:cNvSpPr>
              <p:nvPr/>
            </p:nvSpPr>
            <p:spPr bwMode="auto">
              <a:xfrm>
                <a:off x="4265" y="2101"/>
                <a:ext cx="1179" cy="852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38100" cmpd="dbl">
                <a:noFill/>
                <a:miter lim="800000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 algn="ctr" eaLnBrk="0" hangingPunct="0"/>
                <a:endParaRPr lang="ru-RU" sz="2400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8681" name="Прямое соединение 8210"/>
              <p:cNvSpPr>
                <a:spLocks noChangeShapeType="1"/>
              </p:cNvSpPr>
              <p:nvPr/>
            </p:nvSpPr>
            <p:spPr bwMode="auto">
              <a:xfrm flipV="1">
                <a:off x="864" y="1824"/>
                <a:ext cx="0" cy="432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2" name="Прямое соединение 8211"/>
              <p:cNvSpPr>
                <a:spLocks noChangeShapeType="1"/>
              </p:cNvSpPr>
              <p:nvPr/>
            </p:nvSpPr>
            <p:spPr bwMode="auto">
              <a:xfrm>
                <a:off x="864" y="1824"/>
                <a:ext cx="1968" cy="0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3" name="Прямое соединение 8212"/>
              <p:cNvSpPr>
                <a:spLocks noChangeShapeType="1"/>
              </p:cNvSpPr>
              <p:nvPr/>
            </p:nvSpPr>
            <p:spPr bwMode="auto">
              <a:xfrm flipV="1">
                <a:off x="2832" y="1392"/>
                <a:ext cx="0" cy="432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4" name="Прямое соединение 8213"/>
              <p:cNvSpPr>
                <a:spLocks noChangeShapeType="1"/>
              </p:cNvSpPr>
              <p:nvPr/>
            </p:nvSpPr>
            <p:spPr bwMode="auto">
              <a:xfrm>
                <a:off x="2832" y="1824"/>
                <a:ext cx="0" cy="432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5" name="Прямое соединение 8214"/>
              <p:cNvSpPr>
                <a:spLocks noChangeShapeType="1"/>
              </p:cNvSpPr>
              <p:nvPr/>
            </p:nvSpPr>
            <p:spPr bwMode="auto">
              <a:xfrm flipV="1">
                <a:off x="2832" y="1824"/>
                <a:ext cx="2016" cy="0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86" name="Прямое соединение 8215"/>
              <p:cNvSpPr>
                <a:spLocks noChangeShapeType="1"/>
              </p:cNvSpPr>
              <p:nvPr/>
            </p:nvSpPr>
            <p:spPr bwMode="auto">
              <a:xfrm>
                <a:off x="4848" y="1824"/>
                <a:ext cx="0" cy="432"/>
              </a:xfrm>
              <a:prstGeom prst="line">
                <a:avLst/>
              </a:prstGeom>
              <a:noFill/>
              <a:ln w="38100" cmpd="dbl">
                <a:noFill/>
                <a:rou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Группа 8217"/>
            <p:cNvGrpSpPr/>
            <p:nvPr/>
          </p:nvGrpSpPr>
          <p:grpSpPr bwMode="auto">
            <a:xfrm>
              <a:off x="-64" y="2084"/>
              <a:ext cx="5654" cy="1447"/>
              <a:chOff x="-64" y="2084"/>
              <a:chExt cx="5654" cy="1447"/>
            </a:xfrm>
          </p:grpSpPr>
          <p:sp>
            <p:nvSpPr>
              <p:cNvPr id="28688" name="Текстовое поле 8204"/>
              <p:cNvSpPr txBox="1">
                <a:spLocks noChangeArrowheads="1"/>
              </p:cNvSpPr>
              <p:nvPr/>
            </p:nvSpPr>
            <p:spPr bwMode="auto">
              <a:xfrm>
                <a:off x="-64" y="2084"/>
                <a:ext cx="1540" cy="12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Краткая </a:t>
                </a:r>
              </a:p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характеристика организации, </a:t>
                </a:r>
              </a:p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отнесенной </a:t>
                </a:r>
              </a:p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в установленном порядке </a:t>
                </a:r>
              </a:p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 категории по ГО</a:t>
                </a:r>
              </a:p>
            </p:txBody>
          </p:sp>
          <p:sp>
            <p:nvSpPr>
              <p:cNvPr id="28689" name="Текстовое поле 8208"/>
              <p:cNvSpPr txBox="1">
                <a:spLocks noChangeArrowheads="1"/>
              </p:cNvSpPr>
              <p:nvPr/>
            </p:nvSpPr>
            <p:spPr bwMode="auto">
              <a:xfrm>
                <a:off x="1628" y="2101"/>
                <a:ext cx="2502" cy="14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ru-RU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Краткая оценка возможной обстановки в организации, отнесенной в установленном порядке к категории по ГО, при военных конфликтах или вследствие этих конфликтов, а также при ЧС природного и техногенного характера</a:t>
                </a:r>
              </a:p>
            </p:txBody>
          </p:sp>
          <p:sp>
            <p:nvSpPr>
              <p:cNvPr id="28690" name="Текстовое поле 8209"/>
              <p:cNvSpPr txBox="1">
                <a:spLocks noChangeArrowheads="1"/>
              </p:cNvSpPr>
              <p:nvPr/>
            </p:nvSpPr>
            <p:spPr bwMode="auto">
              <a:xfrm>
                <a:off x="4006" y="2101"/>
                <a:ext cx="1584" cy="6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Выводы из оценки</a:t>
                </a:r>
              </a:p>
              <a:p>
                <a:pPr algn="ctr" eaLnBrk="0" hangingPunct="0"/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возможной </a:t>
                </a:r>
              </a:p>
              <a:p>
                <a:pPr algn="ctr" eaLnBrk="0" hangingPunct="0"/>
                <a:r>
                  <a:rPr lang="ru-RU" sz="20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обстановки</a:t>
                </a:r>
                <a:endParaRPr lang="ru-RU" sz="20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" name="Стрелка вниз 4"/>
          <p:cNvSpPr/>
          <p:nvPr/>
        </p:nvSpPr>
        <p:spPr>
          <a:xfrm>
            <a:off x="1287145" y="3689350"/>
            <a:ext cx="307340" cy="560705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6" name="Стрелка вниз 5"/>
          <p:cNvSpPr/>
          <p:nvPr/>
        </p:nvSpPr>
        <p:spPr>
          <a:xfrm>
            <a:off x="4662170" y="3659505"/>
            <a:ext cx="307340" cy="560705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  <p:sp>
        <p:nvSpPr>
          <p:cNvPr id="7" name="Стрелка вниз 6"/>
          <p:cNvSpPr/>
          <p:nvPr/>
        </p:nvSpPr>
        <p:spPr>
          <a:xfrm>
            <a:off x="7873365" y="3689350"/>
            <a:ext cx="307340" cy="560705"/>
          </a:xfrm>
          <a:prstGeom prst="down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/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 bldLvl="0" animBg="1"/>
      <p:bldP spid="82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Текстовое поле 9218"/>
          <p:cNvSpPr txBox="1">
            <a:spLocks noChangeArrowheads="1"/>
          </p:cNvSpPr>
          <p:nvPr/>
        </p:nvSpPr>
        <p:spPr bwMode="auto">
          <a:xfrm>
            <a:off x="3810000" y="152400"/>
            <a:ext cx="17386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>
                <a:latin typeface="Arial" panose="020B0604020202020204" pitchFamily="34" charset="0"/>
                <a:cs typeface="Arial" panose="020B0604020202020204" pitchFamily="34" charset="0"/>
              </a:rPr>
              <a:t>Раздел 2</a:t>
            </a:r>
          </a:p>
        </p:txBody>
      </p:sp>
      <p:sp>
        <p:nvSpPr>
          <p:cNvPr id="29698" name="Прямоугольник 9219"/>
          <p:cNvSpPr>
            <a:spLocks noChangeArrowheads="1"/>
          </p:cNvSpPr>
          <p:nvPr/>
        </p:nvSpPr>
        <p:spPr bwMode="auto">
          <a:xfrm>
            <a:off x="685800" y="674370"/>
            <a:ext cx="7772400" cy="914400"/>
          </a:xfrm>
          <a:prstGeom prst="rect">
            <a:avLst/>
          </a:prstGeom>
          <a:gradFill>
            <a:gsLst>
              <a:gs pos="98000">
                <a:schemeClr val="accent2">
                  <a:lumMod val="60000"/>
                  <a:lumOff val="40000"/>
                </a:schemeClr>
              </a:gs>
              <a:gs pos="100000">
                <a:schemeClr val="accent4">
                  <a:lumMod val="105000"/>
                  <a:satMod val="109000"/>
                  <a:tint val="81000"/>
                </a:schemeClr>
              </a:gs>
            </a:gsLst>
          </a:gradFill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sz="3200" b="1">
                <a:latin typeface="Arial" panose="020B0604020202020204" pitchFamily="34" charset="0"/>
                <a:cs typeface="Arial" panose="020B0604020202020204" pitchFamily="34" charset="0"/>
              </a:rPr>
              <a:t>Ведение гражданской обороны</a:t>
            </a:r>
          </a:p>
        </p:txBody>
      </p:sp>
      <p:sp>
        <p:nvSpPr>
          <p:cNvPr id="29699" name="Прямоугольник 92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83235" y="2205355"/>
            <a:ext cx="1986280" cy="1093470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ru-RU" sz="1800" dirty="0"/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Порядок </a:t>
            </a:r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ведения</a:t>
            </a:r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 ГО</a:t>
            </a:r>
            <a:endParaRPr lang="ru-RU" dirty="0"/>
          </a:p>
          <a:p>
            <a:pPr algn="ctr" eaLnBrk="0" hangingPunct="0"/>
            <a:endParaRPr lang="ru-RU" sz="1800" dirty="0"/>
          </a:p>
        </p:txBody>
      </p:sp>
      <p:grpSp>
        <p:nvGrpSpPr>
          <p:cNvPr id="2" name="Группа 9254"/>
          <p:cNvGrpSpPr/>
          <p:nvPr/>
        </p:nvGrpSpPr>
        <p:grpSpPr bwMode="auto">
          <a:xfrm>
            <a:off x="300932" y="3971290"/>
            <a:ext cx="8525662" cy="2516463"/>
            <a:chOff x="1759" y="2643"/>
            <a:chExt cx="3768" cy="1585"/>
          </a:xfrm>
        </p:grpSpPr>
        <p:sp>
          <p:nvSpPr>
            <p:cNvPr id="29702" name="Прямоугольник 9229"/>
            <p:cNvSpPr>
              <a:spLocks noChangeArrowheads="1"/>
            </p:cNvSpPr>
            <p:nvPr/>
          </p:nvSpPr>
          <p:spPr bwMode="auto">
            <a:xfrm>
              <a:off x="1759" y="2644"/>
              <a:ext cx="1459" cy="1584"/>
            </a:xfrm>
            <a:prstGeom prst="rect">
              <a:avLst/>
            </a:prstGeom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выполнения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мероприятий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по повышению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устойчивости работы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объектов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 организации, отнесенной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 в установленном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 порядке к категории по ГО</a:t>
              </a:r>
            </a:p>
          </p:txBody>
        </p:sp>
        <p:sp>
          <p:nvSpPr>
            <p:cNvPr id="29703" name="Прямоугольник 9231"/>
            <p:cNvSpPr>
              <a:spLocks noChangeArrowheads="1"/>
            </p:cNvSpPr>
            <p:nvPr/>
          </p:nvSpPr>
          <p:spPr bwMode="auto">
            <a:xfrm>
              <a:off x="3358" y="2653"/>
              <a:ext cx="822" cy="809"/>
            </a:xfrm>
            <a:prstGeom prst="rect">
              <a:avLst/>
            </a:prstGeom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и проведение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АСДНР</a:t>
              </a:r>
            </a:p>
          </p:txBody>
        </p:sp>
        <p:sp>
          <p:nvSpPr>
            <p:cNvPr id="29704" name="Прямоугольник 9233"/>
            <p:cNvSpPr>
              <a:spLocks noChangeArrowheads="1"/>
            </p:cNvSpPr>
            <p:nvPr/>
          </p:nvSpPr>
          <p:spPr bwMode="auto">
            <a:xfrm>
              <a:off x="4318" y="2643"/>
              <a:ext cx="1209" cy="819"/>
            </a:xfrm>
            <a:prstGeom prst="rect">
              <a:avLst/>
            </a:prstGeom>
            <a:ln w="28575" cmpd="sng">
              <a:solidFill>
                <a:schemeClr val="accent2">
                  <a:lumMod val="50000"/>
                </a:schemeClr>
              </a:solidFill>
              <a:prstDash val="solid"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основных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видов обеспечения 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мероприятий</a:t>
              </a:r>
            </a:p>
            <a:p>
              <a:pPr algn="ctr" eaLnBrk="0" hangingPunct="0"/>
              <a:r>
                <a:rPr lang="ru-RU" b="1" dirty="0">
                  <a:latin typeface="Arial" panose="020B0604020202020204" pitchFamily="34" charset="0"/>
                  <a:cs typeface="Arial" panose="020B0604020202020204" pitchFamily="34" charset="0"/>
                </a:rPr>
                <a:t> по ГО</a:t>
              </a:r>
            </a:p>
          </p:txBody>
        </p:sp>
      </p:grpSp>
      <p:sp>
        <p:nvSpPr>
          <p:cNvPr id="29705" name="Прямое соединение 9237"/>
          <p:cNvSpPr>
            <a:spLocks noChangeShapeType="1"/>
          </p:cNvSpPr>
          <p:nvPr/>
        </p:nvSpPr>
        <p:spPr bwMode="auto">
          <a:xfrm flipV="1">
            <a:off x="1447800" y="1905000"/>
            <a:ext cx="0" cy="30480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06" name="Прямое соединение 9238"/>
          <p:cNvSpPr>
            <a:spLocks noChangeShapeType="1"/>
          </p:cNvSpPr>
          <p:nvPr/>
        </p:nvSpPr>
        <p:spPr bwMode="auto">
          <a:xfrm>
            <a:off x="1447800" y="1905000"/>
            <a:ext cx="2590800" cy="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07" name="Прямое соединение 9239"/>
          <p:cNvSpPr>
            <a:spLocks noChangeShapeType="1"/>
          </p:cNvSpPr>
          <p:nvPr/>
        </p:nvSpPr>
        <p:spPr bwMode="auto">
          <a:xfrm flipV="1">
            <a:off x="4038600" y="1597025"/>
            <a:ext cx="635" cy="30797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08" name="Прямое соединение 9240"/>
          <p:cNvSpPr>
            <a:spLocks noChangeShapeType="1"/>
          </p:cNvSpPr>
          <p:nvPr/>
        </p:nvSpPr>
        <p:spPr bwMode="auto">
          <a:xfrm>
            <a:off x="4038600" y="1905000"/>
            <a:ext cx="0" cy="30480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09" name="Прямое соединение 9241"/>
          <p:cNvSpPr>
            <a:spLocks noChangeShapeType="1"/>
          </p:cNvSpPr>
          <p:nvPr/>
        </p:nvSpPr>
        <p:spPr bwMode="auto">
          <a:xfrm flipV="1">
            <a:off x="4039235" y="1889125"/>
            <a:ext cx="4645660" cy="1587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11" name="Прямое соединение 9245"/>
          <p:cNvSpPr>
            <a:spLocks noChangeShapeType="1"/>
          </p:cNvSpPr>
          <p:nvPr/>
        </p:nvSpPr>
        <p:spPr bwMode="auto">
          <a:xfrm>
            <a:off x="4982845" y="1904365"/>
            <a:ext cx="635" cy="171831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12" name="Прямое соединение 9246"/>
          <p:cNvSpPr>
            <a:spLocks noChangeShapeType="1"/>
          </p:cNvSpPr>
          <p:nvPr/>
        </p:nvSpPr>
        <p:spPr bwMode="auto">
          <a:xfrm flipH="1">
            <a:off x="2675255" y="3601085"/>
            <a:ext cx="2421890" cy="63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15" name="Прямое соединение 9249"/>
          <p:cNvSpPr>
            <a:spLocks noChangeShapeType="1"/>
          </p:cNvSpPr>
          <p:nvPr/>
        </p:nvSpPr>
        <p:spPr bwMode="auto">
          <a:xfrm>
            <a:off x="5011420" y="3599815"/>
            <a:ext cx="2701925" cy="63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16" name="Прямое соединение 9250"/>
          <p:cNvSpPr>
            <a:spLocks noChangeShapeType="1"/>
          </p:cNvSpPr>
          <p:nvPr/>
        </p:nvSpPr>
        <p:spPr bwMode="auto">
          <a:xfrm>
            <a:off x="4756785" y="3634740"/>
            <a:ext cx="635" cy="37084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29718" name="Прямоугольник 925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80995" y="2205355"/>
            <a:ext cx="1651635" cy="1094740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</a:p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защиты</a:t>
            </a:r>
          </a:p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работников</a:t>
            </a:r>
          </a:p>
          <a:p>
            <a:pPr algn="ctr" eaLnBrk="0" hangingPunct="0"/>
            <a:endParaRPr lang="ru-RU" sz="1600" dirty="0"/>
          </a:p>
        </p:txBody>
      </p:sp>
      <p:sp>
        <p:nvSpPr>
          <p:cNvPr id="29719" name="Прямоугольник 925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213350" y="2209800"/>
            <a:ext cx="1617345" cy="1090295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Организация </a:t>
            </a:r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управления </a:t>
            </a:r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</a:t>
            </a:r>
          </a:p>
          <a:p>
            <a:pPr algn="ctr" eaLnBrk="0" hangingPunct="0"/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и связи</a:t>
            </a:r>
          </a:p>
        </p:txBody>
      </p:sp>
      <p:sp>
        <p:nvSpPr>
          <p:cNvPr id="3" name="Прямое соединение 9247"/>
          <p:cNvSpPr>
            <a:spLocks noChangeShapeType="1"/>
          </p:cNvSpPr>
          <p:nvPr/>
        </p:nvSpPr>
        <p:spPr bwMode="auto">
          <a:xfrm>
            <a:off x="2675255" y="3602355"/>
            <a:ext cx="13335" cy="40322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5" name="Прямое соединение 9250"/>
          <p:cNvSpPr>
            <a:spLocks noChangeShapeType="1"/>
          </p:cNvSpPr>
          <p:nvPr/>
        </p:nvSpPr>
        <p:spPr bwMode="auto">
          <a:xfrm>
            <a:off x="7699375" y="3634740"/>
            <a:ext cx="13970" cy="37084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е соединение 9242"/>
          <p:cNvSpPr>
            <a:spLocks noChangeShapeType="1"/>
          </p:cNvSpPr>
          <p:nvPr/>
        </p:nvSpPr>
        <p:spPr bwMode="auto">
          <a:xfrm flipH="1">
            <a:off x="6464300" y="1905635"/>
            <a:ext cx="13335" cy="29972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92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 flipH="1">
            <a:off x="7397750" y="2209800"/>
            <a:ext cx="1595120" cy="1089660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</a:t>
            </a:r>
          </a:p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оповещения</a:t>
            </a:r>
          </a:p>
          <a:p>
            <a:pPr algn="ctr" eaLnBrk="0" hangingPunct="0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 работников</a:t>
            </a:r>
          </a:p>
        </p:txBody>
      </p:sp>
      <p:sp>
        <p:nvSpPr>
          <p:cNvPr id="10" name="Прямое соединение 9247"/>
          <p:cNvSpPr>
            <a:spLocks noChangeShapeType="1"/>
          </p:cNvSpPr>
          <p:nvPr/>
        </p:nvSpPr>
        <p:spPr bwMode="auto">
          <a:xfrm>
            <a:off x="8684260" y="1843405"/>
            <a:ext cx="635" cy="36639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332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0" hangingPunct="0"/>
            <a:endParaRPr lang="ru-RU" altLang="en-US"/>
          </a:p>
        </p:txBody>
      </p:sp>
      <p:sp>
        <p:nvSpPr>
          <p:cNvPr id="30722" name="Текстовое поле 13313"/>
          <p:cNvSpPr txBox="1">
            <a:spLocks noChangeArrowheads="1"/>
          </p:cNvSpPr>
          <p:nvPr/>
        </p:nvSpPr>
        <p:spPr bwMode="auto">
          <a:xfrm>
            <a:off x="3581400" y="228600"/>
            <a:ext cx="173863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Раздел 3</a:t>
            </a:r>
          </a:p>
        </p:txBody>
      </p:sp>
      <p:sp>
        <p:nvSpPr>
          <p:cNvPr id="30723" name="Прямоугольник 13314"/>
          <p:cNvSpPr>
            <a:spLocks noChangeArrowheads="1"/>
          </p:cNvSpPr>
          <p:nvPr/>
        </p:nvSpPr>
        <p:spPr bwMode="auto">
          <a:xfrm>
            <a:off x="222250" y="751205"/>
            <a:ext cx="8666480" cy="12299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500" b="1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мероприятий гражданской обороны</a:t>
            </a:r>
          </a:p>
          <a:p>
            <a:pPr algn="ctr" eaLnBrk="0" hangingPunct="0"/>
            <a:r>
              <a:rPr lang="ru-RU" sz="2500" b="1" dirty="0">
                <a:latin typeface="Arial" panose="020B0604020202020204" pitchFamily="34" charset="0"/>
                <a:cs typeface="Arial" panose="020B0604020202020204" pitchFamily="34" charset="0"/>
              </a:rPr>
              <a:t>при внезапном нападении противника</a:t>
            </a:r>
          </a:p>
        </p:txBody>
      </p:sp>
      <p:sp>
        <p:nvSpPr>
          <p:cNvPr id="30724" name="Прямоугольник 1331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2250" y="2926080"/>
            <a:ext cx="4274820" cy="3719830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проведение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мероприятий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сигналу ГО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«ВНИМАНИЕ ВСЕМ!»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 информированием населения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 порядке действий 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воздушной тревоге,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химической тревоге,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радиационной опасности, 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угрозе катастрофического 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затопления и других </a:t>
            </a:r>
          </a:p>
          <a:p>
            <a:pPr algn="ctr" eaLnBrk="0" hangingPunct="0"/>
            <a:r>
              <a:rPr lang="ru-RU" sz="2000" b="1" u="sng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опасностях</a:t>
            </a:r>
          </a:p>
        </p:txBody>
      </p:sp>
      <p:sp>
        <p:nvSpPr>
          <p:cNvPr id="30725" name="Прямоугольник 1331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19955" y="2926080"/>
            <a:ext cx="4168775" cy="3720465"/>
          </a:xfrm>
          <a:prstGeom prst="rect">
            <a:avLst/>
          </a:prstGeom>
          <a:ln w="28575" cmpd="sng">
            <a:solidFill>
              <a:schemeClr val="accent2">
                <a:lumMod val="50000"/>
              </a:schemeClr>
            </a:solidFill>
            <a:prstDash val="soli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Организация и проведение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мероприятий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по сигналу ГО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 «ВНИМАНИЕ ВСЕМ!»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с информированием населения </a:t>
            </a:r>
          </a:p>
          <a:p>
            <a:pPr algn="ctr" eaLnBrk="0" hangingPunct="0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о порядке действий </a:t>
            </a:r>
          </a:p>
          <a:p>
            <a:pPr algn="ctr" eaLnBrk="0" hangingPunct="0"/>
            <a:r>
              <a:rPr lang="ru-RU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отбое воздушной тревоги, </a:t>
            </a:r>
          </a:p>
          <a:p>
            <a:pPr algn="ctr" eaLnBrk="0" hangingPunct="0"/>
            <a:r>
              <a:rPr lang="ru-RU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химической тревоги, </a:t>
            </a:r>
          </a:p>
          <a:p>
            <a:pPr algn="ctr" eaLnBrk="0" hangingPunct="0"/>
            <a:r>
              <a:rPr lang="ru-RU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радиационной опасности, </a:t>
            </a:r>
          </a:p>
          <a:p>
            <a:pPr algn="ctr" eaLnBrk="0" hangingPunct="0"/>
            <a:r>
              <a:rPr lang="ru-RU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катастрофического затопления</a:t>
            </a:r>
          </a:p>
          <a:p>
            <a:pPr algn="ctr" eaLnBrk="0" hangingPunct="0"/>
            <a:r>
              <a:rPr lang="ru-RU" sz="2000" b="1" u="sng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других опасностях</a:t>
            </a:r>
          </a:p>
        </p:txBody>
      </p:sp>
      <p:sp>
        <p:nvSpPr>
          <p:cNvPr id="30726" name="Прямое соединение 13317"/>
          <p:cNvSpPr>
            <a:spLocks noChangeShapeType="1"/>
          </p:cNvSpPr>
          <p:nvPr/>
        </p:nvSpPr>
        <p:spPr bwMode="auto">
          <a:xfrm flipV="1">
            <a:off x="2286635" y="2511425"/>
            <a:ext cx="635" cy="414020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30727" name="Прямое соединение 13318"/>
          <p:cNvSpPr>
            <a:spLocks noChangeShapeType="1"/>
          </p:cNvSpPr>
          <p:nvPr/>
        </p:nvSpPr>
        <p:spPr bwMode="auto">
          <a:xfrm>
            <a:off x="2286635" y="2510155"/>
            <a:ext cx="2209800" cy="63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30728" name="Прямое соединение 13319"/>
          <p:cNvSpPr>
            <a:spLocks noChangeShapeType="1"/>
          </p:cNvSpPr>
          <p:nvPr/>
        </p:nvSpPr>
        <p:spPr bwMode="auto">
          <a:xfrm flipV="1">
            <a:off x="4495800" y="1981200"/>
            <a:ext cx="635" cy="52895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30729" name="Прямое соединение 13320"/>
          <p:cNvSpPr>
            <a:spLocks noChangeShapeType="1"/>
          </p:cNvSpPr>
          <p:nvPr/>
        </p:nvSpPr>
        <p:spPr bwMode="auto">
          <a:xfrm>
            <a:off x="4495800" y="2510790"/>
            <a:ext cx="2209800" cy="63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  <p:sp>
        <p:nvSpPr>
          <p:cNvPr id="30730" name="Прямое соединение 13321"/>
          <p:cNvSpPr>
            <a:spLocks noChangeShapeType="1"/>
          </p:cNvSpPr>
          <p:nvPr/>
        </p:nvSpPr>
        <p:spPr bwMode="auto">
          <a:xfrm>
            <a:off x="6743700" y="2510155"/>
            <a:ext cx="635" cy="414655"/>
          </a:xfrm>
          <a:prstGeom prst="line">
            <a:avLst/>
          </a:prstGeom>
          <a:noFill/>
          <a:ln w="38100" cmpd="dbl">
            <a:solidFill>
              <a:schemeClr val="accent2"/>
            </a:solidFill>
            <a:rou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овое поле 1"/>
          <p:cNvSpPr txBox="1"/>
          <p:nvPr/>
        </p:nvSpPr>
        <p:spPr>
          <a:xfrm>
            <a:off x="311150" y="1270000"/>
            <a:ext cx="8669655" cy="30777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/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Планирование мероприятий гражданской обороны и по защите населения и территорий от ЧС. 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r>
              <a:rPr lang="ru-RU" sz="32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Особенности планирования мероприятий ГО </a:t>
            </a:r>
            <a:r>
              <a:rPr lang="ru-RU" sz="3200" b="1" i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текущем году</a:t>
            </a:r>
            <a:endParaRPr lang="ru-RU" sz="32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altLang="en-US" sz="3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stariy-oskol.otmagazin.ru/?com=media&amp;t=img&amp;f=photos|big_214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142" y="2365949"/>
            <a:ext cx="4790998" cy="4065224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33350" y="154305"/>
            <a:ext cx="8864600" cy="1828800"/>
          </a:xfrm>
          <a:prstGeom prst="roundRect">
            <a:avLst/>
          </a:prstGeom>
          <a:solidFill>
            <a:schemeClr val="bg2">
              <a:lumMod val="9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показатели состояния ГО организации, отнесенной в установленном порядке к категории по ГО, по состоянию на 1 января текущего года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176520" y="2366010"/>
            <a:ext cx="3954145" cy="38119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Корректирровка показателей связанных с общей характеристикой организации.</a:t>
            </a:r>
          </a:p>
          <a:p>
            <a:pPr algn="ctr"/>
            <a:r>
              <a:rPr lang="ru-RU" alt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Выполняемыми задачами.</a:t>
            </a:r>
          </a:p>
          <a:p>
            <a:pPr algn="ctr"/>
            <a:r>
              <a:rPr lang="ru-RU" altLang="en-US" sz="24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Выполняеми мероприятиями ГО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img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450" y="133349"/>
            <a:ext cx="8791576" cy="657225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74635" y="194310"/>
            <a:ext cx="125095" cy="1257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altLang="en-US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 flipH="1">
            <a:off x="7874635" y="119380"/>
            <a:ext cx="12509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ru-RU" alt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8955" y="209550"/>
            <a:ext cx="8086090" cy="145161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Возможная обстановка на территории организации, отнесенной в установленном порядке к категории по ГО  </a:t>
            </a:r>
          </a:p>
        </p:txBody>
      </p:sp>
      <p:pic>
        <p:nvPicPr>
          <p:cNvPr id="5122" name="Picture 2" descr="http://zoozel.ru/gallery/images/1212593_ucheniya-po-grazhdanskoi-obor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705" y="2094230"/>
            <a:ext cx="4799965" cy="403098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обстановки в зависимости от местораположения объекта (наличие рядом ПОО, ХОО, трнаспортных магистралей).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кого возложено наблюдение, контроль, получение сведений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8810" y="187287"/>
            <a:ext cx="8086381" cy="1200838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Календарный план выполнения основных мероприятий по ГО организации, отнесенной</a:t>
            </a:r>
          </a:p>
          <a:p>
            <a:pPr algn="ctr" eaLnBrk="0" hangingPunct="0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установленном порядке к категории по ГО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7070" y="2153285"/>
            <a:ext cx="8418830" cy="39116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altLang="en-US" sz="2400" b="1">
              <a:solidFill>
                <a:schemeClr val="tx1"/>
              </a:solidFill>
              <a:latin typeface="Arial" panose="020B0604020202020204" pitchFamily="34" charset="0"/>
              <a:ea typeface="Arial Unicode MS" panose="020B0604020202020204" charset="-122"/>
              <a:cs typeface="Arial" panose="020B0604020202020204" pitchFamily="34" charset="0"/>
            </a:endParaRPr>
          </a:p>
        </p:txBody>
      </p:sp>
      <p:graphicFrame>
        <p:nvGraphicFramePr>
          <p:cNvPr id="32769" name="Объект 30721">
            <a:hlinkClick r:id="rId3" action="ppaction://hlinksldjump"/>
          </p:cNvPr>
          <p:cNvGraphicFramePr>
            <a:graphicFrameLocks/>
          </p:cNvGraphicFramePr>
          <p:nvPr/>
        </p:nvGraphicFramePr>
        <p:xfrm>
          <a:off x="50165" y="1489710"/>
          <a:ext cx="9055735" cy="5364480"/>
        </p:xfrm>
        <a:graphic>
          <a:graphicData uri="http://schemas.openxmlformats.org/presentationml/2006/ole">
            <p:oleObj spid="_x0000_s1025" r:id="rId4" imgW="6564608" imgH="4447685" progId="Word.Document.8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34670" y="86360"/>
            <a:ext cx="8086090" cy="139954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7502" y="209601"/>
            <a:ext cx="7921127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организации и проведения АСДНР организации, отнесенной в установленном порядке к категориии по ГО</a:t>
            </a:r>
          </a:p>
        </p:txBody>
      </p:sp>
      <p:pic>
        <p:nvPicPr>
          <p:cNvPr id="3076" name="Picture 4" descr="https://www.maple.ru/upload/resizer2/23/220/22056fc67d99bfbc2356d9cb0eaa97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85" y="1762125"/>
            <a:ext cx="4853940" cy="414210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Проводимые мероприятия по защите работников, кто и какими средствами проводит АСДНР.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дежурным службам.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разрабатывает инструкции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0655" y="187325"/>
            <a:ext cx="8851265" cy="15748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5720" y="187299"/>
            <a:ext cx="7832993" cy="1506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 укрытия работников организации,  </a:t>
            </a:r>
            <a:r>
              <a:rPr lang="ru-RU" sz="23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отнесенной в установленном порядке к категории по ГО и членов их семей в защитных сооружениях, по состоянию на 1 января текущего года  </a:t>
            </a:r>
            <a:endParaRPr lang="ru-RU" sz="23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lusana.ru/files/26339/653/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" y="2125345"/>
            <a:ext cx="4866005" cy="439039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укрываются работники на объекте.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Где находится безопасная зона и расчёт укрытия.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дежурных служб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6585" y="200025"/>
            <a:ext cx="8086090" cy="156210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наращивания инженерной защиты работников организации, отнесенной в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установленном порядке к категории по ГО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57346" name="Picture 2" descr="https://dniprograd.org/system/App/Post/images/000/053/896/very_large/%D0%A0%D0%B8%D1%81%D1%83%D0%BD%D0%BE%D0%BA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670" y="2139950"/>
            <a:ext cx="4923790" cy="403669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структурные подразделения участвуют в приведении в готовность защитных сооружений.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дежурных служб.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850" y="160020"/>
            <a:ext cx="8565515" cy="1601470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План наращивания инженерной защиты работников организации, отнесенной в установленном порядке к категории по ГО 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322" name="AutoShape 2" descr="https://mdobuds5.edusite.ru/images/p180_clip_image022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6324" name="AutoShape 4" descr="https://mdobuds5.edusite.ru/images/p180_clip_image022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6326" name="AutoShape 6" descr="https://mdobuds5.edusite.ru/images/p180_clip_image022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6328" name="AutoShape 8" descr="https://mdobuds5.edusite.ru/images/p180_clip_image022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56330" name="Picture 10" descr="https://quibbll.com/wp-content/uploads/2017/10/vor-pryatalsya-v-chemodane-chtoby-grabit-passazhirov-avtobusa-quibbll.com-1.jpg?x348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14" y="2200011"/>
            <a:ext cx="4870131" cy="394941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Расчёты по каждому из структурных подразделению (работающая смена).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Действия дежурных служб.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8955" y="187325"/>
            <a:ext cx="8086090" cy="157416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  наращивания мероприятий по ПУФ организации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, отнесенной в установленном порядке к категории по ГО 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5298" name="Picture 2" descr="https://www.mchs.ru/upload/site1/2015/maskirov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700" y="2265045"/>
            <a:ext cx="5019040" cy="406908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Конкретные мероприятия по повышению устойчивости функционирования.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дежурным службам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8955" y="132080"/>
            <a:ext cx="8086090" cy="163004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 сил и средств гражданской обороны 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организации, отнесенной в установленном порядке к категории по ГО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274" name="Picture 2" descr="https://allyslide.com/thumbs/d31dfdb6311732df712a22caae3bce76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2007870"/>
            <a:ext cx="5185410" cy="4337685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2125"/>
            <a:ext cx="4104640" cy="4142105"/>
          </a:xfrm>
          <a:prstGeom prst="round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Конкретные мероприятия по повышению устойчивости функционирования.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Задачи дежурным службам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0"/>
            <a:ext cx="8569325" cy="1773238"/>
          </a:xfrm>
          <a:solidFill>
            <a:schemeClr val="bg1"/>
          </a:solidFill>
        </p:spPr>
        <p:txBody>
          <a:bodyPr/>
          <a:lstStyle/>
          <a:p>
            <a:pPr algn="ctr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Основная </a:t>
            </a:r>
            <a:r>
              <a:rPr lang="ru-RU" sz="2800" u="sng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цель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планирования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/>
            </a:r>
            <a:br>
              <a:rPr lang="en-US" sz="28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r>
              <a:rPr lang="ru-RU" sz="2200" i="1" u="sng" dirty="0" smtClean="0">
                <a:solidFill>
                  <a:schemeClr val="tx1"/>
                </a:solidFill>
                <a:latin typeface="Arial" pitchFamily="34" charset="0"/>
              </a:rPr>
              <a:t>предупреждение</a:t>
            </a:r>
            <a:r>
              <a:rPr lang="ru-RU" sz="2200" i="1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</a:rPr>
              <a:t>возможных ЧС и </a:t>
            </a:r>
            <a:r>
              <a:rPr lang="ru-RU" sz="2200" i="1" u="sng" dirty="0" smtClean="0">
                <a:solidFill>
                  <a:schemeClr val="tx1"/>
                </a:solidFill>
                <a:latin typeface="Arial" pitchFamily="34" charset="0"/>
              </a:rPr>
              <a:t>поддержание в постоянной готовности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</a:rPr>
              <a:t> ОУ, работников, сил и средств организаций</a:t>
            </a:r>
            <a:r>
              <a:rPr lang="en-US" sz="22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</a:rPr>
              <a:t> </a:t>
            </a:r>
            <a:r>
              <a:rPr lang="ru-RU" sz="2200" i="1" u="sng" dirty="0" smtClean="0">
                <a:solidFill>
                  <a:schemeClr val="tx1"/>
                </a:solidFill>
                <a:latin typeface="Arial" pitchFamily="34" charset="0"/>
              </a:rPr>
              <a:t>к действиям</a:t>
            </a:r>
            <a:r>
              <a:rPr lang="ru-RU" sz="2200" dirty="0" smtClean="0">
                <a:solidFill>
                  <a:schemeClr val="tx1"/>
                </a:solidFill>
                <a:latin typeface="Arial" pitchFamily="34" charset="0"/>
              </a:rPr>
              <a:t> в случае их возникновения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857375"/>
            <a:ext cx="9144000" cy="2971800"/>
          </a:xfrm>
        </p:spPr>
        <p:txBody>
          <a:bodyPr/>
          <a:lstStyle/>
          <a:p>
            <a:pPr marL="987425" indent="-625475" algn="ctr" eaLnBrk="1" hangingPunct="1">
              <a:defRPr/>
            </a:pPr>
            <a:r>
              <a:rPr lang="ru-RU" sz="28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Задачи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планирования</a:t>
            </a:r>
          </a:p>
          <a:p>
            <a:pPr marL="712788" indent="-350838" eaLnBrk="1" hangingPunct="1"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100" b="1" dirty="0" smtClean="0"/>
              <a:t>Определение оптимального перечня мероприятий.</a:t>
            </a:r>
          </a:p>
          <a:p>
            <a:pPr marL="712788" indent="-350838" eaLnBrk="1" hangingPunct="1"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100" b="1" dirty="0" smtClean="0"/>
              <a:t>Уточнение последовательности выполнения      мероприятий.</a:t>
            </a:r>
          </a:p>
          <a:p>
            <a:pPr marL="712788" indent="-350838" eaLnBrk="1" hangingPunct="1"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100" b="1" dirty="0" smtClean="0"/>
              <a:t>Установление   срока   решения   конкретных  задач  и исполнителей.</a:t>
            </a:r>
          </a:p>
        </p:txBody>
      </p:sp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285750" y="4214813"/>
            <a:ext cx="8642350" cy="2124075"/>
          </a:xfrm>
          <a:prstGeom prst="rect">
            <a:avLst/>
          </a:prstGeom>
          <a:solidFill>
            <a:schemeClr val="bg1"/>
          </a:solidFill>
          <a:ln w="508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defRPr/>
            </a:pPr>
            <a:r>
              <a:rPr lang="ru-RU" sz="3600" b="1" dirty="0">
                <a:solidFill>
                  <a:srgbClr val="C00000"/>
                </a:solidFill>
                <a:latin typeface="+mn-lt"/>
                <a:cs typeface="Courier New" pitchFamily="49" charset="0"/>
              </a:rPr>
              <a:t>План</a:t>
            </a:r>
            <a:r>
              <a:rPr lang="ru-RU" sz="2400" b="1" i="1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 – </a:t>
            </a:r>
            <a:r>
              <a:rPr lang="ru-RU" sz="2400" b="1" i="1" u="sng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развернутый</a:t>
            </a:r>
            <a:r>
              <a:rPr lang="ru-RU" sz="2400" b="1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 во времени, </a:t>
            </a:r>
            <a:r>
              <a:rPr lang="ru-RU" sz="2400" b="1" i="1" u="sng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сбалансированный</a:t>
            </a:r>
            <a:r>
              <a:rPr lang="ru-RU" sz="2400" b="1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 по ресурсам, </a:t>
            </a:r>
            <a:r>
              <a:rPr lang="ru-RU" sz="2400" b="1" i="1" u="sng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взаимоувязанный</a:t>
            </a:r>
            <a:r>
              <a:rPr lang="ru-RU" sz="2400" b="1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 с общей целью </a:t>
            </a:r>
            <a:r>
              <a:rPr lang="ru-RU" sz="2400" b="1" i="1" u="sng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перечень мероприятий</a:t>
            </a:r>
            <a:r>
              <a:rPr lang="ru-RU" sz="2400" b="1" dirty="0">
                <a:solidFill>
                  <a:srgbClr val="660066"/>
                </a:solidFill>
                <a:latin typeface="+mn-lt"/>
                <a:cs typeface="Courier New" pitchFamily="49" charset="0"/>
              </a:rPr>
              <a:t>, направленных на достижение общей цели или решение поставленной задачи (операции)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143125" y="5214938"/>
            <a:ext cx="4821238" cy="1643062"/>
            <a:chOff x="2143108" y="5214950"/>
            <a:chExt cx="4820586" cy="1643050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571675" y="5214950"/>
              <a:ext cx="3928532" cy="357184"/>
            </a:xfrm>
            <a:prstGeom prst="roundRect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823" name="Стрелка вправо 5"/>
            <p:cNvSpPr>
              <a:spLocks noChangeArrowheads="1"/>
            </p:cNvSpPr>
            <p:nvPr/>
          </p:nvSpPr>
          <p:spPr bwMode="auto">
            <a:xfrm rot="5400000">
              <a:off x="4303368" y="4197674"/>
              <a:ext cx="500066" cy="4820586"/>
            </a:xfrm>
            <a:prstGeom prst="rightArrow">
              <a:avLst>
                <a:gd name="adj1" fmla="val 50000"/>
                <a:gd name="adj2" fmla="val 69875"/>
              </a:avLst>
            </a:prstGeom>
            <a:solidFill>
              <a:schemeClr val="bg1"/>
            </a:solidFill>
            <a:ln w="50800">
              <a:solidFill>
                <a:srgbClr val="C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spcBef>
                  <a:spcPct val="50000"/>
                </a:spcBef>
              </a:pPr>
              <a:endParaRPr lang="ru-RU" sz="3600" b="1">
                <a:solidFill>
                  <a:srgbClr val="C00000"/>
                </a:solidFill>
                <a:cs typeface="Courier New" pitchFamily="49" charset="0"/>
              </a:endParaRP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78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28955" y="187325"/>
            <a:ext cx="8086090" cy="157416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hangingPunct="0"/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 обеспечения и порядок выдачи СИЗ работникам</a:t>
            </a:r>
            <a:r>
              <a:rPr lang="ru-RU" sz="28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организации, отнесенной в установленном порядке к категории по ГО</a:t>
            </a:r>
            <a:endParaRPr lang="ru-RU" sz="28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250" name="Picture 2" descr="https://presentacii.ru/documents_2/a73610f6e8e776808d44b3acb8e0eb8b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910" y="2035175"/>
            <a:ext cx="4857115" cy="4424680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5026025" y="1761490"/>
            <a:ext cx="4104640" cy="4142105"/>
          </a:xfrm>
          <a:prstGeom prst="round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Расчёты неободимых СИЗ (с учётом НФГО).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счёт чего (накопленные запасы или получение на складах).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Кто осуществляет выдачу.</a:t>
            </a:r>
          </a:p>
          <a:p>
            <a:pPr algn="ctr"/>
            <a:r>
              <a:rPr lang="ru-RU" altLang="en-US"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Место выдачи.</a:t>
            </a:r>
          </a:p>
          <a:p>
            <a:pPr algn="ctr"/>
            <a:endParaRPr lang="ru-RU" altLang="en-US" sz="2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763688" y="1484784"/>
            <a:ext cx="2160240" cy="792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  <a:bevelB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Повседневная деятельность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63688" y="2564904"/>
            <a:ext cx="2160240" cy="792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Мероприятия 1-ой очереди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63688" y="3573016"/>
            <a:ext cx="2160240" cy="792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Мероприятия 2-ой очереди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63688" y="4725144"/>
            <a:ext cx="2160240" cy="792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Мероприятия 3-ей очереди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63688" y="5877272"/>
            <a:ext cx="2160240" cy="792088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ВЕДЕНИЕ ГО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 rot="16200000">
            <a:off x="-1836712" y="3933056"/>
            <a:ext cx="4680520" cy="64807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ПЛАН ГРАЖДАНСКОЙ ОБОРОНЫ ОРГАНИЗАЦИИ</a:t>
            </a:r>
            <a:endParaRPr lang="ru-RU" sz="2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971600" y="2276872"/>
            <a:ext cx="432048" cy="3960440"/>
          </a:xfrm>
          <a:prstGeom prst="rightArrow">
            <a:avLst>
              <a:gd name="adj1" fmla="val 50000"/>
              <a:gd name="adj2" fmla="val 5330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843808" y="2276872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2843808" y="3356992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2843808" y="4365104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2843808" y="5517232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Развернутая стрелка 20"/>
          <p:cNvSpPr/>
          <p:nvPr/>
        </p:nvSpPr>
        <p:spPr>
          <a:xfrm rot="5400000">
            <a:off x="1763688" y="3933056"/>
            <a:ext cx="4608512" cy="288032"/>
          </a:xfrm>
          <a:prstGeom prst="uturnArrow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1691680" y="764704"/>
            <a:ext cx="2376264" cy="648072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 03.2020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860032" y="1412776"/>
            <a:ext cx="3744416" cy="72008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Мирное время</a:t>
            </a:r>
            <a:endParaRPr lang="ru-RU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788024" y="2492896"/>
            <a:ext cx="3888432" cy="1512168"/>
          </a:xfrm>
          <a:prstGeom prst="roundRect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ПЛАН ПРИВЕДЕНИЯ В ГОТОВНОСТЬ ГО</a:t>
            </a:r>
          </a:p>
          <a:p>
            <a:pPr algn="ctr"/>
            <a:endParaRPr lang="ru-RU" sz="1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9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Выполнение мероприятий согласно перечня</a:t>
            </a:r>
            <a:endParaRPr lang="ru-RU" sz="19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508104" y="692696"/>
            <a:ext cx="2376264" cy="648072"/>
          </a:xfrm>
          <a:prstGeom prst="ellipse">
            <a:avLst/>
          </a:prstGeom>
          <a:solidFill>
            <a:schemeClr val="accent3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  03.2020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88024" y="4365104"/>
            <a:ext cx="3888432" cy="1512168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9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9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ПЛАН ГРАЖДАНСКОЙ ОБОРОНЫ И ЗАЩИТЫ НАСЕЛЕНИЯ</a:t>
            </a:r>
          </a:p>
          <a:p>
            <a:pPr algn="ctr"/>
            <a:endParaRPr lang="ru-RU" sz="10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Ведение ГО</a:t>
            </a:r>
          </a:p>
          <a:p>
            <a:pPr algn="ctr"/>
            <a:endParaRPr lang="ru-RU" sz="1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99992" y="881336"/>
            <a:ext cx="72008" cy="59766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Развернутая стрелка 27"/>
          <p:cNvSpPr/>
          <p:nvPr/>
        </p:nvSpPr>
        <p:spPr>
          <a:xfrm rot="5400000">
            <a:off x="6912260" y="3392996"/>
            <a:ext cx="3672408" cy="288032"/>
          </a:xfrm>
          <a:prstGeom prst="uturnArrow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6588224" y="2132856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6732240" y="4005064"/>
            <a:ext cx="216024" cy="144016"/>
          </a:xfrm>
          <a:prstGeom prst="downArrow">
            <a:avLst/>
          </a:pr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-2"/>
          <a:ext cx="9144001" cy="6590212"/>
        </p:xfrm>
        <a:graphic>
          <a:graphicData uri="http://schemas.openxmlformats.org/drawingml/2006/table">
            <a:tbl>
              <a:tblPr/>
              <a:tblGrid>
                <a:gridCol w="416818"/>
                <a:gridCol w="6094557"/>
                <a:gridCol w="1185516"/>
                <a:gridCol w="1447110"/>
              </a:tblGrid>
              <a:tr h="73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err="1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lang="ru-RU" sz="1400" b="1" dirty="0" err="1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Наименование мероприятий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cs typeface="Arial" pitchFamily="34" charset="0"/>
                        </a:rPr>
                        <a:t>Время выполнения мероприятий</a:t>
                      </a:r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cs typeface="Arial" pitchFamily="34" charset="0"/>
                        </a:rPr>
                        <a:t>Примечание</a:t>
                      </a:r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Оповещение и сбор руководящего состава и работников органов управления гражданской обороны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3 часа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Проведение совещания с руководящим составом и работниками органов управления гражданской обороны, доведение до них обстановки и постановка задач на проведение мероприятий гражданской обороны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4 часа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Организация взаимодействия, сбор и обмен информацией в области гражданской обороны при выполнении мероприятий гражданской обороны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4 часа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Проверка готовности нештатных формирований по выполнению мероприятий гражданской обороны (НФГО), их укомплектованности личным составом, обеспеченности техникой и имуществом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8 часов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Проверка готовности пункта выдачи средств индивидуальной защиты (СИЗ) к выдаче СИЗ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8 часов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9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Проверка готовности эвакуационных органов к выполнению задач по предназначению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8 часов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Уточнение обеспеченности сотрудников, размещаемых в безопасных районах жильем, запасами воды, материально-техническими, продовольственными, медицинскими и иными средствами, а также имуществом первой необходимости, предназначенных для первоочередного жизнеобеспечения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10 часов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98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Arial" pitchFamily="34" charset="0"/>
                          <a:cs typeface="Arial" pitchFamily="34" charset="0"/>
                        </a:rPr>
                        <a:t>Проверка готовности материальных и технических средств обеспечивающих проведение эвакуационных мероприятий, к выполнению задач по предназначению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Arial" pitchFamily="34" charset="0"/>
                          <a:cs typeface="Arial" pitchFamily="34" charset="0"/>
                        </a:rPr>
                        <a:t>12 часов</a:t>
                      </a: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"/>
          <a:ext cx="9144001" cy="6857998"/>
        </p:xfrm>
        <a:graphic>
          <a:graphicData uri="http://schemas.openxmlformats.org/drawingml/2006/table">
            <a:tbl>
              <a:tblPr/>
              <a:tblGrid>
                <a:gridCol w="416818"/>
                <a:gridCol w="6094557"/>
                <a:gridCol w="1185516"/>
                <a:gridCol w="1447110"/>
              </a:tblGrid>
              <a:tr h="721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9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расчетов и организация усиления охраны, поддержания правопорядка и противопожарной защиты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12 часов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10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перечня документов, необходимых для продолжения деятельности и подлежащих вывозу в безопасные районы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20 часов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11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Проверка готовности объектов гражданской обороны к выполнению задач по предназначению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12 часов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37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12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Принятие (при необходимости) в пределах своей компетенции нормативных правовых актов, обеспечивающих проведение мероприятий по гражданской обороне, выполняемых в период непосредственной подготовки к переводу на работу в условиях военного времени и организация их реализации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24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189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13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Проверка готовности технических систем управления гражданской обороной и связи, уточнение списков объектов оповещения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24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14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Проверка готовности систем оповещения работников организации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24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15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состава, задачи и порядок работы должностных лиц, уполномоченных на решение задач в области гражданской обороны входящих в составы рабочих групп, выводимых в запасные районы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48 часов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28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16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перечней заглубленных и других помещений подземного пространства, приспосабливаемых для укрытия работников организации их дооборудование до защитных сооружений гражданской обороны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72 часа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1412777"/>
          <a:ext cx="9144001" cy="3744415"/>
        </p:xfrm>
        <a:graphic>
          <a:graphicData uri="http://schemas.openxmlformats.org/drawingml/2006/table">
            <a:tbl>
              <a:tblPr/>
              <a:tblGrid>
                <a:gridCol w="416818"/>
                <a:gridCol w="6094557"/>
                <a:gridCol w="1185516"/>
                <a:gridCol w="1447110"/>
              </a:tblGrid>
              <a:tr h="680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17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планов проведения мероприятий по комплексной, световой и другим видам маскировки территории и объектов организации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72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080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18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планов проведения мероприятий по повышению устойчивости функционирования объектов организации в военное время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72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19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объемов СИЗ, приборов радиационной, химической разведки и дозиметрического контроля, индивидуальных противохимических пакетов и другого имущества, предназначенного для обеспечения работников организации и личного состава сил гражданской обороны, вывозимого на пункты их выдачи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72 часа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12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20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</a:rPr>
                        <a:t>Уточнение объемов, запланированных финансовых и материальных средств для строительства быстровозводимых защитных сооружений гражданской обороны с упрощенным внутренним оборудованием и укрытий простейшего типа</a:t>
                      </a:r>
                      <a:endParaRPr lang="ru-RU" sz="1400" dirty="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</a:rPr>
                        <a:t>72 часа</a:t>
                      </a:r>
                      <a:endParaRPr lang="ru-RU" sz="1400">
                        <a:latin typeface="Calibri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</a:endParaRPr>
                    </a:p>
                  </a:txBody>
                  <a:tcPr marL="44526" marR="445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ChangeArrowheads="1"/>
          </p:cNvSpPr>
          <p:nvPr/>
        </p:nvSpPr>
        <p:spPr bwMode="auto">
          <a:xfrm>
            <a:off x="3071813" y="1135063"/>
            <a:ext cx="5643562" cy="4956175"/>
          </a:xfrm>
          <a:prstGeom prst="rect">
            <a:avLst/>
          </a:prstGeom>
          <a:solidFill>
            <a:srgbClr val="FFFFFF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0" lvl="1" indent="450850"/>
            <a:r>
              <a:rPr lang="ru-RU" b="1" dirty="0"/>
              <a:t>Статья 14. Обязанности организаций в области защиты населения и территорий от чрезвычайных ситуаций</a:t>
            </a:r>
            <a:endParaRPr lang="en-US" b="1" dirty="0"/>
          </a:p>
          <a:p>
            <a:pPr marL="0" lvl="1" indent="450850"/>
            <a:endParaRPr lang="ru-RU" dirty="0"/>
          </a:p>
          <a:p>
            <a:pPr indent="450850"/>
            <a:r>
              <a:rPr lang="ru-RU" sz="2400" b="1" i="1" dirty="0">
                <a:solidFill>
                  <a:srgbClr val="C00000"/>
                </a:solidFill>
              </a:rPr>
              <a:t>Организации обязаны:</a:t>
            </a:r>
          </a:p>
          <a:p>
            <a:pPr indent="450850"/>
            <a:endParaRPr lang="ru-RU" sz="2400" b="1" i="1" dirty="0">
              <a:solidFill>
                <a:srgbClr val="FF3300"/>
              </a:solidFill>
            </a:endParaRPr>
          </a:p>
          <a:p>
            <a:pPr indent="450850"/>
            <a:r>
              <a:rPr lang="ru-RU" sz="1400" b="1" dirty="0"/>
              <a:t>а) планировать и осуществлять необходимые меры в области защиты работников организаций и подведомственных объектов производственного и социального назначения от чрезвычайных ситуаций;</a:t>
            </a:r>
          </a:p>
          <a:p>
            <a:pPr indent="450850"/>
            <a:endParaRPr lang="ru-RU" sz="2000" b="1" dirty="0"/>
          </a:p>
          <a:p>
            <a:pPr indent="450850"/>
            <a:r>
              <a:rPr lang="ru-RU" sz="2000" b="1" dirty="0"/>
              <a:t>б) планировать и проводить мероприятия по повышению устойчивости функционирования организаций и обеспечению жизнедеятельности работников организаций в чрезвычайных ситуациях…</a:t>
            </a:r>
          </a:p>
        </p:txBody>
      </p:sp>
      <p:grpSp>
        <p:nvGrpSpPr>
          <p:cNvPr id="2" name="Группа 5"/>
          <p:cNvGrpSpPr/>
          <p:nvPr/>
        </p:nvGrpSpPr>
        <p:grpSpPr>
          <a:xfrm>
            <a:off x="0" y="0"/>
            <a:ext cx="2857500" cy="4303713"/>
            <a:chOff x="0" y="0"/>
            <a:chExt cx="2571736" cy="2428869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4" name="Rectangle 44"/>
            <p:cNvSpPr>
              <a:spLocks noChangeArrowheads="1"/>
            </p:cNvSpPr>
            <p:nvPr/>
          </p:nvSpPr>
          <p:spPr bwMode="auto">
            <a:xfrm>
              <a:off x="0" y="0"/>
              <a:ext cx="2571736" cy="2428869"/>
            </a:xfrm>
            <a:prstGeom prst="rect">
              <a:avLst/>
            </a:prstGeom>
            <a:solidFill>
              <a:srgbClr val="A2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91428" tIns="45714" rIns="91428" bIns="45714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219" name="Rectangle 3"/>
            <p:cNvSpPr>
              <a:spLocks noChangeArrowheads="1"/>
            </p:cNvSpPr>
            <p:nvPr/>
          </p:nvSpPr>
          <p:spPr bwMode="auto">
            <a:xfrm>
              <a:off x="257174" y="560853"/>
              <a:ext cx="2143113" cy="1394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1"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ru-RU" sz="14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ФЗ «О защите населения и территорий от чрезвычайных ситуаций природного и техногенного характера» от 21.12.1994г. № 68-ФЗ</a:t>
              </a:r>
              <a:endParaRPr lang="en-US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graphicFrame>
          <p:nvGraphicFramePr>
            <p:cNvPr id="1026" name="Object 4"/>
            <p:cNvGraphicFramePr>
              <a:graphicFrameLocks noChangeAspect="1"/>
            </p:cNvGraphicFramePr>
            <p:nvPr/>
          </p:nvGraphicFramePr>
          <p:xfrm>
            <a:off x="0" y="0"/>
            <a:ext cx="669767" cy="714133"/>
          </p:xfrm>
          <a:graphic>
            <a:graphicData uri="http://schemas.openxmlformats.org/presentationml/2006/ole">
              <p:oleObj spid="_x0000_s41986" r:id="rId3" imgW="914400" imgH="820226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-31750" y="292100"/>
            <a:ext cx="9144000" cy="629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712788" indent="-350838">
              <a:spcBef>
                <a:spcPct val="20000"/>
              </a:spcBef>
              <a:buClr>
                <a:srgbClr val="C00000"/>
              </a:buCl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В зависимости от качественных и количественных показателей, характеризующих объект, для целей планирования используются следующие понятия:</a:t>
            </a:r>
          </a:p>
          <a:p>
            <a:pPr marL="712788" indent="-350838">
              <a:spcBef>
                <a:spcPct val="20000"/>
              </a:spcBef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ОБЪЕКТЫ ПЕРВОГО ТИПА - критически важные объекты (далее - КВО) и (или) потенциально опасные объекты (далее - ПОО);</a:t>
            </a:r>
          </a:p>
          <a:p>
            <a:pPr marL="712788" indent="-350838">
              <a:spcBef>
                <a:spcPct val="20000"/>
              </a:spcBef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ОБЪЕКТЫ ВТОРОГО ТИПА - объекты экономики, которые не относятся к объектам первого типа и на территории которых имеются места массового пребывания людей;</a:t>
            </a:r>
          </a:p>
          <a:p>
            <a:pPr marL="712788" indent="-350838">
              <a:spcBef>
                <a:spcPct val="20000"/>
              </a:spcBef>
              <a:buClr>
                <a:srgbClr val="C00000"/>
              </a:buClr>
              <a:buFont typeface="Wingdings" pitchFamily="2" charset="2"/>
              <a:buAutoNum type="arabicPeriod"/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ОБЪЕКТЫ ТРЕТЬЕГО ТИПА - объекты экономики, которые не относятся к объектам первого и второго типа.</a:t>
            </a:r>
          </a:p>
          <a:p>
            <a:pPr marL="712788" indent="-350838">
              <a:spcBef>
                <a:spcPct val="20000"/>
              </a:spcBef>
              <a:buClr>
                <a:srgbClr val="C00000"/>
              </a:buCl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</a:rPr>
              <a:t>Тип объекта следует принимать по наиболее высокому его значению качественных и количественных показателей, перечисленных в настоящем пункте.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ChangeArrowheads="1"/>
          </p:cNvSpPr>
          <p:nvPr/>
        </p:nvSpPr>
        <p:spPr bwMode="auto">
          <a:xfrm>
            <a:off x="323850" y="188913"/>
            <a:ext cx="8496300" cy="151288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indent="484188">
              <a:defRPr/>
            </a:pPr>
            <a:r>
              <a:rPr lang="ru-RU" b="1" dirty="0">
                <a:latin typeface="Arial" pitchFamily="34" charset="0"/>
              </a:rPr>
              <a:t>Для определения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</a:rPr>
              <a:t>перечня мероприятий</a:t>
            </a:r>
            <a:r>
              <a:rPr lang="ru-RU" b="1" dirty="0">
                <a:latin typeface="Arial" pitchFamily="34" charset="0"/>
              </a:rPr>
              <a:t>, необходимых для выполнения и включаемых в планы, следует руководствоваться требованиями руководящих документов, в частности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ст. 28 ПП РФ «О единой государственной системе предупреждения и ликвидации чрезвычайных ситуаций» от 30.12.2003г. </a:t>
            </a:r>
            <a:r>
              <a:rPr lang="ru-RU" b="1" dirty="0">
                <a:solidFill>
                  <a:srgbClr val="C00000"/>
                </a:solidFill>
                <a:latin typeface="Arial" pitchFamily="34" charset="0"/>
              </a:rPr>
              <a:t>№794.</a:t>
            </a:r>
            <a:endParaRPr lang="ru-RU" sz="16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50825" y="1916113"/>
            <a:ext cx="8713788" cy="10779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r>
              <a:rPr lang="ru-RU" sz="1600" b="1" dirty="0"/>
              <a:t>       Приведенные в них общие мероприятия для соответствующих </a:t>
            </a:r>
            <a:r>
              <a:rPr lang="ru-RU" sz="1600" b="1" dirty="0">
                <a:solidFill>
                  <a:srgbClr val="C00000"/>
                </a:solidFill>
              </a:rPr>
              <a:t>режимов функционирования</a:t>
            </a:r>
            <a:r>
              <a:rPr lang="ru-RU" sz="1600" b="1" dirty="0"/>
              <a:t> защиты от ЧС, в нашем случае КСГЗ, конкретизируются в соответствии со спецификой производственной деятельности и местными условиями.</a:t>
            </a:r>
            <a:r>
              <a:rPr lang="ru-RU" sz="1600" dirty="0"/>
              <a:t> </a:t>
            </a:r>
            <a:endParaRPr lang="ru-RU" sz="1400" dirty="0"/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285750" y="3068638"/>
            <a:ext cx="2786063" cy="3370262"/>
          </a:xfrm>
          <a:prstGeom prst="rect">
            <a:avLst/>
          </a:prstGeom>
          <a:solidFill>
            <a:schemeClr val="accent4">
              <a:lumMod val="20000"/>
              <a:lumOff val="80000"/>
              <a:alpha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I.</a:t>
            </a:r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</a:rPr>
              <a:t>Режим повседневной</a:t>
            </a:r>
            <a:r>
              <a:rPr lang="ru-RU" sz="2000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</a:rPr>
              <a:t> </a:t>
            </a:r>
            <a:r>
              <a:rPr lang="ru-RU" sz="2000" b="1" dirty="0">
                <a:solidFill>
                  <a:schemeClr val="accent4">
                    <a:lumMod val="75000"/>
                  </a:schemeClr>
                </a:solidFill>
                <a:latin typeface="Arial" pitchFamily="34" charset="0"/>
              </a:rPr>
              <a:t>деятельности</a:t>
            </a:r>
          </a:p>
          <a:p>
            <a:pPr>
              <a:defRPr/>
            </a:pPr>
            <a:endParaRPr lang="ru-RU" sz="900" b="1" dirty="0">
              <a:solidFill>
                <a:srgbClr val="663300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600" b="1" dirty="0">
                <a:latin typeface="Arial" pitchFamily="34" charset="0"/>
              </a:rPr>
              <a:t>устанавливается</a:t>
            </a:r>
          </a:p>
          <a:p>
            <a:pPr>
              <a:defRPr/>
            </a:pPr>
            <a:r>
              <a:rPr lang="ru-RU" sz="1600" b="1" dirty="0">
                <a:latin typeface="Arial" pitchFamily="34" charset="0"/>
              </a:rPr>
              <a:t>при нормальной производственно – промышленной, РХБ, сейсмической и гидрометеорологической обстановках, при отсутствии эпидемий, эпизоотий и эпифитотий</a:t>
            </a:r>
            <a:endParaRPr lang="ru-RU" sz="2000" b="1" i="1" dirty="0">
              <a:latin typeface="Arial" pitchFamily="34" charset="0"/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3143250" y="3071813"/>
            <a:ext cx="3143250" cy="3354387"/>
          </a:xfrm>
          <a:prstGeom prst="rect">
            <a:avLst/>
          </a:prstGeom>
          <a:solidFill>
            <a:schemeClr val="accent5">
              <a:lumMod val="20000"/>
              <a:lumOff val="80000"/>
              <a:alpha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II. </a:t>
            </a:r>
            <a:r>
              <a:rPr lang="ru-RU" sz="2000" b="1" dirty="0">
                <a:solidFill>
                  <a:srgbClr val="0070C0"/>
                </a:solidFill>
                <a:latin typeface="Arial" pitchFamily="34" charset="0"/>
              </a:rPr>
              <a:t>Режим повышенной готовности</a:t>
            </a:r>
            <a:r>
              <a:rPr lang="ru-RU" sz="2000" dirty="0">
                <a:solidFill>
                  <a:srgbClr val="0070C0"/>
                </a:solidFill>
                <a:latin typeface="Arial" pitchFamily="34" charset="0"/>
              </a:rPr>
              <a:t>  </a:t>
            </a:r>
          </a:p>
          <a:p>
            <a:pPr algn="ctr">
              <a:defRPr/>
            </a:pPr>
            <a:endParaRPr lang="ru-RU" sz="1200" dirty="0">
              <a:latin typeface="Arial" pitchFamily="34" charset="0"/>
            </a:endParaRPr>
          </a:p>
          <a:p>
            <a:pPr>
              <a:defRPr/>
            </a:pPr>
            <a:r>
              <a:rPr lang="ru-RU" sz="1600" b="1" dirty="0">
                <a:latin typeface="Arial" pitchFamily="34" charset="0"/>
              </a:rPr>
              <a:t>устанавливается при угрозе возникновения ЧС, при ухудшении производственно- промышленной, РХБ, сейсмической и гидрометеорологической обстановках, при  получении прогноза о возможности возникновения ЧС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6357938" y="3071812"/>
            <a:ext cx="2643187" cy="3293209"/>
          </a:xfrm>
          <a:prstGeom prst="rect">
            <a:avLst/>
          </a:prstGeom>
          <a:solidFill>
            <a:schemeClr val="accent2">
              <a:lumMod val="40000"/>
              <a:lumOff val="60000"/>
              <a:alpha val="7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III. </a:t>
            </a:r>
            <a:r>
              <a:rPr lang="ru-RU" sz="2000" b="1" dirty="0">
                <a:solidFill>
                  <a:srgbClr val="C00000"/>
                </a:solidFill>
                <a:latin typeface="Arial" pitchFamily="34" charset="0"/>
              </a:rPr>
              <a:t>Режим чрезвычайной ситуации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</a:rPr>
              <a:t> </a:t>
            </a:r>
          </a:p>
          <a:p>
            <a:pPr>
              <a:defRPr/>
            </a:pPr>
            <a:endParaRPr lang="ru-RU" sz="2000" dirty="0">
              <a:solidFill>
                <a:srgbClr val="CC0000"/>
              </a:solidFill>
              <a:latin typeface="Arial" pitchFamily="34" charset="0"/>
            </a:endParaRPr>
          </a:p>
          <a:p>
            <a:pPr>
              <a:defRPr/>
            </a:pPr>
            <a:r>
              <a:rPr lang="ru-RU" sz="1600" b="1" dirty="0">
                <a:latin typeface="Arial" pitchFamily="34" charset="0"/>
              </a:rPr>
              <a:t>устанавливается  при возникновении и ликвидации </a:t>
            </a:r>
            <a:r>
              <a:rPr lang="ru-RU" sz="1600" b="1" dirty="0" smtClean="0">
                <a:latin typeface="Arial" pitchFamily="34" charset="0"/>
              </a:rPr>
              <a:t>ЧС</a:t>
            </a:r>
          </a:p>
          <a:p>
            <a:pPr>
              <a:defRPr/>
            </a:pPr>
            <a:endParaRPr lang="ru-RU" sz="1600" b="1" dirty="0" smtClean="0">
              <a:solidFill>
                <a:srgbClr val="663300"/>
              </a:solidFill>
              <a:latin typeface="Arial" pitchFamily="34" charset="0"/>
            </a:endParaRPr>
          </a:p>
          <a:p>
            <a:pPr>
              <a:defRPr/>
            </a:pPr>
            <a:endParaRPr lang="ru-RU" sz="1600" b="1" dirty="0" smtClean="0">
              <a:solidFill>
                <a:srgbClr val="663300"/>
              </a:solidFill>
              <a:latin typeface="Arial" pitchFamily="34" charset="0"/>
            </a:endParaRPr>
          </a:p>
          <a:p>
            <a:pPr>
              <a:defRPr/>
            </a:pPr>
            <a:endParaRPr lang="ru-RU" sz="1600" b="1" dirty="0" smtClean="0">
              <a:solidFill>
                <a:srgbClr val="663300"/>
              </a:solidFill>
              <a:latin typeface="Arial" pitchFamily="34" charset="0"/>
            </a:endParaRPr>
          </a:p>
          <a:p>
            <a:pPr>
              <a:defRPr/>
            </a:pPr>
            <a:endParaRPr lang="ru-RU" sz="1600" b="1" dirty="0" smtClean="0">
              <a:solidFill>
                <a:srgbClr val="663300"/>
              </a:solidFill>
              <a:latin typeface="Arial" pitchFamily="34" charset="0"/>
            </a:endParaRPr>
          </a:p>
          <a:p>
            <a:pPr>
              <a:defRPr/>
            </a:pPr>
            <a:endParaRPr lang="ru-RU" sz="1600" b="1" dirty="0">
              <a:solidFill>
                <a:srgbClr val="6633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0" grpId="0" animBg="1"/>
      <p:bldP spid="116741" grpId="0" animBg="1"/>
      <p:bldP spid="11674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8275" y="1728788"/>
            <a:ext cx="8777288" cy="1709737"/>
          </a:xfrm>
          <a:solidFill>
            <a:schemeClr val="bg1"/>
          </a:solidFill>
          <a:ln w="12700">
            <a:solidFill>
              <a:srgbClr val="000000"/>
            </a:solidFill>
          </a:ln>
        </p:spPr>
        <p:txBody>
          <a:bodyPr>
            <a:normAutofit fontScale="90000"/>
          </a:bodyPr>
          <a:lstStyle/>
          <a:p>
            <a:pPr algn="just">
              <a:defRPr/>
            </a:pPr>
            <a:r>
              <a:rPr lang="ru-RU" sz="2000" i="1" dirty="0" smtClean="0">
                <a:solidFill>
                  <a:srgbClr val="FF0000"/>
                </a:solidFill>
              </a:rPr>
              <a:t>Цели:</a:t>
            </a:r>
            <a:r>
              <a:rPr lang="ru-RU" sz="2000" dirty="0" smtClean="0"/>
              <a:t>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обеспечение организованности и целенаправленности в подготовке и проведении мероприятий по защите населения и территорий, повышения устойчивости работы организаций в чрезвычайных ситуациях мирного и военного времени и при их ликвидации. </a:t>
            </a:r>
            <a:b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/>
            </a:r>
            <a:br>
              <a:rPr lang="ru-RU" sz="20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r>
              <a:rPr 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/>
            </a:r>
            <a:br>
              <a:rPr lang="ru-RU" sz="2400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endParaRPr lang="ru-RU" sz="2000" dirty="0" smtClean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168275" y="122238"/>
            <a:ext cx="8794750" cy="1506537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3200" b="1">
                <a:solidFill>
                  <a:srgbClr val="FF3300"/>
                </a:solidFill>
                <a:cs typeface="Courier New" pitchFamily="49" charset="0"/>
              </a:rPr>
              <a:t>     План</a:t>
            </a:r>
            <a:r>
              <a:rPr lang="ru-RU" sz="2000" b="1" i="1">
                <a:solidFill>
                  <a:srgbClr val="660066"/>
                </a:solidFill>
                <a:cs typeface="Courier New" pitchFamily="49" charset="0"/>
              </a:rPr>
              <a:t> – </a:t>
            </a:r>
            <a:r>
              <a:rPr lang="ru-RU" sz="2000" b="1" i="1" u="sng">
                <a:solidFill>
                  <a:srgbClr val="660066"/>
                </a:solidFill>
                <a:cs typeface="Courier New" pitchFamily="49" charset="0"/>
              </a:rPr>
              <a:t>развернутый</a:t>
            </a:r>
            <a:r>
              <a:rPr lang="ru-RU" sz="2000" b="1">
                <a:solidFill>
                  <a:srgbClr val="660066"/>
                </a:solidFill>
                <a:cs typeface="Courier New" pitchFamily="49" charset="0"/>
              </a:rPr>
              <a:t> во времени, </a:t>
            </a:r>
            <a:r>
              <a:rPr lang="ru-RU" sz="2000" b="1" i="1" u="sng">
                <a:solidFill>
                  <a:srgbClr val="660066"/>
                </a:solidFill>
                <a:cs typeface="Courier New" pitchFamily="49" charset="0"/>
              </a:rPr>
              <a:t>сбалансированный</a:t>
            </a:r>
            <a:r>
              <a:rPr lang="ru-RU" sz="2000" b="1">
                <a:solidFill>
                  <a:srgbClr val="660066"/>
                </a:solidFill>
                <a:cs typeface="Courier New" pitchFamily="49" charset="0"/>
              </a:rPr>
              <a:t> по ресурсам, </a:t>
            </a:r>
            <a:r>
              <a:rPr lang="ru-RU" sz="2000" b="1" i="1" u="sng">
                <a:solidFill>
                  <a:srgbClr val="660066"/>
                </a:solidFill>
                <a:cs typeface="Courier New" pitchFamily="49" charset="0"/>
              </a:rPr>
              <a:t>взаимоувязанный</a:t>
            </a:r>
            <a:r>
              <a:rPr lang="ru-RU" sz="2000" b="1">
                <a:solidFill>
                  <a:srgbClr val="660066"/>
                </a:solidFill>
                <a:cs typeface="Courier New" pitchFamily="49" charset="0"/>
              </a:rPr>
              <a:t> с общей целью </a:t>
            </a:r>
            <a:r>
              <a:rPr lang="ru-RU" sz="2000" b="1" i="1" u="sng">
                <a:solidFill>
                  <a:srgbClr val="660066"/>
                </a:solidFill>
                <a:cs typeface="Courier New" pitchFamily="49" charset="0"/>
              </a:rPr>
              <a:t>перечень мероприятий</a:t>
            </a:r>
            <a:r>
              <a:rPr lang="ru-RU" sz="2000" b="1">
                <a:solidFill>
                  <a:srgbClr val="660066"/>
                </a:solidFill>
                <a:cs typeface="Courier New" pitchFamily="49" charset="0"/>
              </a:rPr>
              <a:t>, направленных на достижение общей цели или решение поставленной задачи (операции)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82575" y="3652838"/>
            <a:ext cx="3911600" cy="1381125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ru-RU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Методы планирования</a:t>
            </a:r>
          </a:p>
          <a:p>
            <a:pPr algn="just" eaLnBrk="0" hangingPunct="0">
              <a:defRPr/>
            </a:pPr>
            <a:r>
              <a:rPr lang="ru-RU" sz="2000" b="1" kern="0" dirty="0">
                <a:latin typeface="Times New Roman" pitchFamily="18" charset="0"/>
                <a:ea typeface="+mj-ea"/>
                <a:cs typeface="Times New Roman" pitchFamily="18" charset="0"/>
              </a:rPr>
              <a:t>Табличное планирование</a:t>
            </a:r>
          </a:p>
          <a:p>
            <a:pPr algn="just" eaLnBrk="0" hangingPunct="0">
              <a:defRPr/>
            </a:pPr>
            <a:r>
              <a:rPr lang="ru-RU" sz="2000" b="1" kern="0" dirty="0">
                <a:latin typeface="Times New Roman" pitchFamily="18" charset="0"/>
                <a:ea typeface="+mj-ea"/>
                <a:cs typeface="Times New Roman" pitchFamily="18" charset="0"/>
              </a:rPr>
              <a:t>Линейно-графический метод</a:t>
            </a:r>
          </a:p>
          <a:p>
            <a:pPr algn="just" eaLnBrk="0" hangingPunct="0">
              <a:defRPr/>
            </a:pPr>
            <a:endParaRPr lang="ru-RU" sz="20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0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0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endParaRPr lang="ru-RU" sz="2000" b="1" kern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621213" y="3654425"/>
            <a:ext cx="3911600" cy="1389063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ru-RU" sz="2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>Виды планирования</a:t>
            </a:r>
          </a:p>
          <a:p>
            <a:pPr algn="just" eaLnBrk="0" hangingPunct="0">
              <a:defRPr/>
            </a:pPr>
            <a:r>
              <a:rPr lang="ru-RU" sz="2000" b="1" kern="0" dirty="0">
                <a:latin typeface="Times New Roman" pitchFamily="18" charset="0"/>
                <a:ea typeface="+mj-ea"/>
                <a:cs typeface="Times New Roman" pitchFamily="18" charset="0"/>
              </a:rPr>
              <a:t>Долгосрочное (до 5 лет)</a:t>
            </a:r>
          </a:p>
          <a:p>
            <a:pPr algn="just" eaLnBrk="0" hangingPunct="0">
              <a:defRPr/>
            </a:pPr>
            <a:r>
              <a:rPr lang="ru-RU" sz="2000" b="1" kern="0" dirty="0">
                <a:latin typeface="Times New Roman" pitchFamily="18" charset="0"/>
                <a:ea typeface="+mj-ea"/>
                <a:cs typeface="Times New Roman" pitchFamily="18" charset="0"/>
              </a:rPr>
              <a:t>Среднесрочное (до 1 года)</a:t>
            </a:r>
          </a:p>
          <a:p>
            <a:pPr algn="just" eaLnBrk="0" hangingPunct="0">
              <a:defRPr/>
            </a:pPr>
            <a:r>
              <a:rPr lang="ru-RU" sz="2000" b="1" kern="0" dirty="0">
                <a:latin typeface="Times New Roman" pitchFamily="18" charset="0"/>
                <a:ea typeface="+mj-ea"/>
                <a:cs typeface="Times New Roman" pitchFamily="18" charset="0"/>
              </a:rPr>
              <a:t>Краткосрочное (текущее)</a:t>
            </a:r>
          </a:p>
          <a:p>
            <a:pPr algn="just" eaLnBrk="0" hangingPunct="0">
              <a:defRPr/>
            </a:pPr>
            <a:endParaRPr lang="ru-RU" sz="2000" b="1" kern="0" dirty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eaLnBrk="0" hangingPunct="0">
              <a:defRPr/>
            </a:pPr>
            <a:r>
              <a:rPr lang="ru-RU" sz="20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000" b="1" kern="0" dirty="0">
                <a:solidFill>
                  <a:schemeClr val="tx2"/>
                </a:solidFill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endParaRPr lang="ru-RU" sz="2000" b="1" kern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93725" y="5148263"/>
            <a:ext cx="8183563" cy="136525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 eaLnBrk="0" hangingPunct="0">
              <a:defRPr/>
            </a:pPr>
            <a:r>
              <a:rPr lang="ru-RU" sz="20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Требования к планам</a:t>
            </a:r>
          </a:p>
          <a:p>
            <a:pPr algn="just" eaLnBrk="0" hangingPunct="0">
              <a:defRPr/>
            </a:pPr>
            <a:endParaRPr lang="ru-RU" sz="2000" b="1" kern="0" dirty="0">
              <a:solidFill>
                <a:schemeClr val="tx2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+mj-lt"/>
              <a:ea typeface="+mj-ea"/>
              <a:cs typeface="+mj-cs"/>
            </a:endParaRPr>
          </a:p>
          <a:p>
            <a:pPr algn="just" eaLnBrk="0" hangingPunct="0">
              <a:defRPr/>
            </a:pPr>
            <a: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Реальность                                               Целеустремленность</a:t>
            </a:r>
          </a:p>
          <a:p>
            <a:pPr algn="just" eaLnBrk="0" hangingPunct="0">
              <a:defRPr/>
            </a:pPr>
            <a:r>
              <a:rPr lang="ru-RU" sz="2000" b="1" kern="0" dirty="0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Конкретность                                           Удобство в пользовании</a:t>
            </a:r>
          </a:p>
          <a:p>
            <a:pPr algn="just" eaLnBrk="0" hangingPunct="0">
              <a:defRPr/>
            </a:pPr>
            <a: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0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/>
            </a:r>
            <a:br>
              <a:rPr lang="ru-RU" sz="2400" b="1" kern="0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</a:br>
            <a:endParaRPr lang="ru-RU" sz="2000" b="1" kern="0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49238" y="0"/>
            <a:ext cx="8766175" cy="4333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Этапы   разработки плана  действий</a:t>
            </a:r>
            <a:endParaRPr lang="ru-RU" sz="28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139700" y="584200"/>
            <a:ext cx="2613025" cy="64611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I. </a:t>
            </a:r>
            <a:r>
              <a:rPr lang="ru-RU" b="1" i="1" dirty="0">
                <a:latin typeface="Arial" pitchFamily="34" charset="0"/>
              </a:rPr>
              <a:t>Организационно - подготовительный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882900" y="746125"/>
            <a:ext cx="3189288" cy="923925"/>
          </a:xfrm>
          <a:prstGeom prst="rect">
            <a:avLst/>
          </a:prstGeom>
          <a:solidFill>
            <a:srgbClr val="CC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II. </a:t>
            </a:r>
            <a:r>
              <a:rPr lang="ru-RU" b="1" i="1" dirty="0">
                <a:solidFill>
                  <a:srgbClr val="000000"/>
                </a:solidFill>
                <a:latin typeface="Arial" pitchFamily="34" charset="0"/>
              </a:rPr>
              <a:t>Практическая разработка   и оформление документов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6208713" y="1022350"/>
            <a:ext cx="2792412" cy="923925"/>
          </a:xfrm>
          <a:prstGeom prst="rect">
            <a:avLst/>
          </a:prstGeom>
          <a:solidFill>
            <a:srgbClr val="FFCC99">
              <a:alpha val="7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III. </a:t>
            </a:r>
            <a:r>
              <a:rPr lang="ru-RU" b="1" i="1" dirty="0">
                <a:solidFill>
                  <a:srgbClr val="000000"/>
                </a:solidFill>
                <a:latin typeface="Arial" pitchFamily="34" charset="0"/>
              </a:rPr>
              <a:t>Согласование  и утверждение документа</a:t>
            </a:r>
          </a:p>
        </p:txBody>
      </p:sp>
      <p:sp>
        <p:nvSpPr>
          <p:cNvPr id="19462" name="Rectangle 3"/>
          <p:cNvSpPr>
            <a:spLocks noChangeArrowheads="1"/>
          </p:cNvSpPr>
          <p:nvPr/>
        </p:nvSpPr>
        <p:spPr bwMode="auto">
          <a:xfrm>
            <a:off x="171450" y="2170113"/>
            <a:ext cx="8810625" cy="4464050"/>
          </a:xfrm>
          <a:prstGeom prst="rect">
            <a:avLst/>
          </a:prstGeom>
          <a:solidFill>
            <a:srgbClr val="CCFFCC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indent="484188" algn="ctr">
              <a:lnSpc>
                <a:spcPct val="110000"/>
              </a:lnSpc>
              <a:defRPr/>
            </a:pPr>
            <a:r>
              <a:rPr lang="ru-RU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                </a:t>
            </a:r>
            <a:r>
              <a:rPr lang="en-US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I</a:t>
            </a: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.</a:t>
            </a:r>
            <a:r>
              <a:rPr lang="en-US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ru-RU" sz="2000" b="1" i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Организационно - подготовительный этап:</a:t>
            </a:r>
          </a:p>
          <a:p>
            <a:pPr indent="484188" algn="just">
              <a:lnSpc>
                <a:spcPct val="110000"/>
              </a:lnSpc>
              <a:defRPr/>
            </a:pPr>
            <a:endParaRPr lang="ru-RU" sz="800" b="1" dirty="0">
              <a:latin typeface="Arial" pitchFamily="34" charset="0"/>
            </a:endParaRP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b="1" dirty="0">
                <a:latin typeface="Arial" pitchFamily="34" charset="0"/>
              </a:rPr>
              <a:t>определяются 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цели и задачи </a:t>
            </a:r>
            <a:r>
              <a:rPr lang="ru-RU" b="1" dirty="0">
                <a:latin typeface="Arial" pitchFamily="34" charset="0"/>
              </a:rPr>
              <a:t>планирования;</a:t>
            </a: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b="1" dirty="0">
                <a:latin typeface="Arial" pitchFamily="34" charset="0"/>
              </a:rPr>
              <a:t>изучаются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   руководящие  документы</a:t>
            </a:r>
            <a:r>
              <a:rPr lang="ru-RU" b="1" dirty="0">
                <a:latin typeface="Arial" pitchFamily="34" charset="0"/>
              </a:rPr>
              <a:t>,   указания старших начальников, соответствующие положения уставов, руководств и наставлений и других пособий и материалов по организации мероприятий в области ЗНТ от ЧС;</a:t>
            </a: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b="1" dirty="0">
                <a:latin typeface="Arial" pitchFamily="34" charset="0"/>
              </a:rPr>
              <a:t>осуществляется 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сбор, обобщение, изучение и оценка исходных      данных, </a:t>
            </a:r>
            <a:r>
              <a:rPr lang="ru-RU" b="1" dirty="0">
                <a:latin typeface="Arial" pitchFamily="34" charset="0"/>
              </a:rPr>
              <a:t>необходимых для разработки документов;</a:t>
            </a: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b="1" dirty="0">
                <a:latin typeface="Arial" pitchFamily="34" charset="0"/>
              </a:rPr>
              <a:t>определяется общий объем работ по разработке планов, 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распределяются обязанности</a:t>
            </a:r>
            <a:r>
              <a:rPr lang="ru-RU" b="1" dirty="0">
                <a:latin typeface="Arial" pitchFamily="34" charset="0"/>
              </a:rPr>
              <a:t> по отработке документов планов и 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назначаются ответственные исполнители с указанием документов</a:t>
            </a:r>
            <a:r>
              <a:rPr lang="ru-RU" b="1" dirty="0">
                <a:latin typeface="Arial" pitchFamily="34" charset="0"/>
              </a:rPr>
              <a:t>;</a:t>
            </a: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b="1" dirty="0">
                <a:latin typeface="Arial" pitchFamily="34" charset="0"/>
              </a:rPr>
              <a:t>составляется </a:t>
            </a:r>
            <a:r>
              <a:rPr lang="ru-RU" b="1" dirty="0">
                <a:solidFill>
                  <a:srgbClr val="0033CC"/>
                </a:solidFill>
                <a:latin typeface="Arial" pitchFamily="34" charset="0"/>
              </a:rPr>
              <a:t>календарный план работы </a:t>
            </a:r>
            <a:r>
              <a:rPr lang="ru-RU" b="1" dirty="0">
                <a:latin typeface="Arial" pitchFamily="34" charset="0"/>
              </a:rPr>
              <a:t>органа управления по разработке планирующих документов.</a:t>
            </a:r>
          </a:p>
          <a:p>
            <a:pPr indent="484188" eaLnBrk="0" hangingPunct="0">
              <a:spcBef>
                <a:spcPct val="20000"/>
              </a:spcBef>
              <a:spcAft>
                <a:spcPts val="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endParaRPr lang="ru-RU" b="1" dirty="0">
              <a:latin typeface="Arial" pitchFamily="34" charset="0"/>
            </a:endParaRPr>
          </a:p>
          <a:p>
            <a:pPr indent="484188" eaLnBrk="0" hangingPunct="0"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Font typeface="Wingdings" pitchFamily="2" charset="2"/>
              <a:buChar char="ü"/>
              <a:defRPr/>
            </a:pPr>
            <a:endParaRPr lang="en-US" b="1" dirty="0">
              <a:latin typeface="Arial" pitchFamily="34" charset="0"/>
            </a:endParaRPr>
          </a:p>
        </p:txBody>
      </p:sp>
      <p:pic>
        <p:nvPicPr>
          <p:cNvPr id="3789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38" y="1276350"/>
            <a:ext cx="2143125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1"/>
          <p:cNvGrpSpPr>
            <a:grpSpLocks/>
          </p:cNvGrpSpPr>
          <p:nvPr/>
        </p:nvGrpSpPr>
        <p:grpSpPr bwMode="auto">
          <a:xfrm>
            <a:off x="166688" y="4160838"/>
            <a:ext cx="8329612" cy="1520825"/>
            <a:chOff x="913727" y="4573380"/>
            <a:chExt cx="7965455" cy="138396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913727" y="4573380"/>
              <a:ext cx="7871333" cy="606747"/>
            </a:xfrm>
            <a:prstGeom prst="rect">
              <a:avLst/>
            </a:prstGeom>
            <a:noFill/>
            <a:ln w="508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15" name="Соединительная линия уступом 14"/>
            <p:cNvCxnSpPr>
              <a:stCxn id="8" idx="3"/>
            </p:cNvCxnSpPr>
            <p:nvPr/>
          </p:nvCxnSpPr>
          <p:spPr>
            <a:xfrm>
              <a:off x="8785060" y="4876753"/>
              <a:ext cx="94122" cy="1080587"/>
            </a:xfrm>
            <a:prstGeom prst="bentConnector2">
              <a:avLst/>
            </a:prstGeom>
            <a:ln w="63500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9525" y="-27305"/>
            <a:ext cx="9203055" cy="70161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449580" algn="ctr"/>
            <a:r>
              <a:rPr lang="en-US" sz="3750" b="1">
                <a:solidFill>
                  <a:srgbClr val="C0000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Гражданская оборона</a:t>
            </a:r>
            <a:r>
              <a:rPr lang="en-US" sz="3750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r>
              <a:rPr lang="ru-RU" altLang="en-US" sz="3750" b="1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- </a:t>
            </a:r>
            <a:r>
              <a:rPr lang="en-US" sz="3750" b="1">
                <a:solidFill>
                  <a:srgbClr val="00206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система мероприятий по подготовке к защите и по защите населения, материальных и культурных ценностей на территории Российской Федерации от опасностей, возникающих при военных конфликтах или вследствие этих конфликтов, а также при чрезвычайных ситуациях природного и техногенного характера. </a:t>
            </a:r>
            <a:endParaRPr lang="en-US" altLang="en-US" sz="3750" b="1">
              <a:solidFill>
                <a:srgbClr val="002060"/>
              </a:solidFill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07963" y="71438"/>
            <a:ext cx="8707437" cy="415925"/>
          </a:xfrm>
          <a:ln w="31750"/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990000"/>
                </a:solidFill>
                <a:latin typeface="+mn-lt"/>
              </a:rPr>
              <a:t>Исходные данные для разработки Плана: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3200" y="1908175"/>
            <a:ext cx="4951413" cy="3932238"/>
          </a:xfrm>
          <a:prstGeom prst="rect">
            <a:avLst/>
          </a:prstGeom>
          <a:ln w="50800">
            <a:solidFill>
              <a:srgbClr val="003399"/>
            </a:solidFill>
          </a:ln>
        </p:spPr>
        <p:txBody>
          <a:bodyPr>
            <a:spAutoFit/>
          </a:bodyPr>
          <a:lstStyle/>
          <a:p>
            <a:pPr marL="381000" indent="-381000" algn="ctr" eaLnBrk="0" hangingPunct="0">
              <a:lnSpc>
                <a:spcPct val="80000"/>
              </a:lnSpc>
              <a:spcBef>
                <a:spcPct val="20000"/>
              </a:spcBef>
              <a:buClr>
                <a:srgbClr val="0066FF"/>
              </a:buClr>
              <a:defRPr/>
            </a:pPr>
            <a:r>
              <a:rPr lang="ru-RU" sz="2400" b="1" i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2. Проведение глубокого и всестороннего анализа по многолетним статистическим наблюдениям характера и видов ЧС, которые имели место на территории (объекте), величин ущерба, сроков выполнения мероприятий ликвидации ЧС, привлекаемых сил и средств для ликвидации их последствий</a:t>
            </a:r>
            <a:endParaRPr lang="en-US" sz="2400" b="1" i="1" kern="0" dirty="0">
              <a:solidFill>
                <a:srgbClr val="0033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0350" y="709613"/>
            <a:ext cx="8474075" cy="979487"/>
          </a:xfrm>
          <a:prstGeom prst="rect">
            <a:avLst/>
          </a:prstGeom>
          <a:ln w="50800">
            <a:solidFill>
              <a:srgbClr val="FF0000"/>
            </a:solidFill>
          </a:ln>
        </p:spPr>
        <p:txBody>
          <a:bodyPr>
            <a:spAutoFit/>
          </a:bodyPr>
          <a:lstStyle/>
          <a:p>
            <a:pPr marL="381000" indent="-381000" algn="ctr" eaLnBrk="0" hangingPunct="0">
              <a:lnSpc>
                <a:spcPct val="80000"/>
              </a:lnSpc>
              <a:spcBef>
                <a:spcPct val="20000"/>
              </a:spcBef>
              <a:buClr>
                <a:srgbClr val="0066FF"/>
              </a:buClr>
              <a:defRPr/>
            </a:pPr>
            <a:r>
              <a:rPr lang="ru-RU" sz="2400" b="1" i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1. Выявление объектов и территорий, представляющих существенную опасность для населения</a:t>
            </a:r>
            <a:endParaRPr lang="en-US" sz="2400" b="1" i="1" kern="0" dirty="0">
              <a:solidFill>
                <a:srgbClr val="0033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78450" y="1903413"/>
            <a:ext cx="3476625" cy="4079875"/>
          </a:xfrm>
          <a:prstGeom prst="rect">
            <a:avLst/>
          </a:prstGeom>
          <a:ln w="50800">
            <a:solidFill>
              <a:srgbClr val="00B050"/>
            </a:solidFill>
          </a:ln>
        </p:spPr>
        <p:txBody>
          <a:bodyPr>
            <a:spAutoFit/>
          </a:bodyPr>
          <a:lstStyle/>
          <a:p>
            <a:pPr marL="381000" indent="-381000" algn="ctr" eaLnBrk="0" hangingPunct="0">
              <a:lnSpc>
                <a:spcPct val="80000"/>
              </a:lnSpc>
              <a:spcBef>
                <a:spcPct val="20000"/>
              </a:spcBef>
              <a:buClr>
                <a:srgbClr val="0066FF"/>
              </a:buClr>
              <a:defRPr/>
            </a:pPr>
            <a:r>
              <a:rPr lang="ru-RU" sz="2400" b="1" i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3. Получение сведений о территории и численности населения, которое может оказаться в зонах ЧС </a:t>
            </a:r>
            <a:r>
              <a:rPr lang="ru-RU" b="1" i="1" kern="0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  <a:t>(пожаров, взрывов, затоплений, загрязнения радиоактивными веществами, заражения химическими и биологическими веществами и др.).</a:t>
            </a:r>
            <a:endParaRPr lang="en-US" sz="2400" b="1" i="1" kern="0" dirty="0">
              <a:solidFill>
                <a:srgbClr val="0033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6086" name="Прямоугольник 11"/>
          <p:cNvSpPr>
            <a:spLocks noChangeArrowheads="1"/>
          </p:cNvSpPr>
          <p:nvPr/>
        </p:nvSpPr>
        <p:spPr bwMode="auto">
          <a:xfrm>
            <a:off x="204788" y="6089650"/>
            <a:ext cx="8843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84188" eaLnBrk="0" hangingPunct="0">
              <a:buClr>
                <a:srgbClr val="990000"/>
              </a:buClr>
            </a:pPr>
            <a:r>
              <a:rPr lang="ru-RU" b="1" i="1">
                <a:solidFill>
                  <a:srgbClr val="FF0000"/>
                </a:solidFill>
              </a:rPr>
              <a:t>С учетом </a:t>
            </a:r>
            <a:r>
              <a:rPr lang="ru-RU" b="1" i="1"/>
              <a:t>специфики местных условий </a:t>
            </a:r>
            <a:r>
              <a:rPr lang="ru-RU" b="1" i="1">
                <a:solidFill>
                  <a:srgbClr val="FF0000"/>
                </a:solidFill>
              </a:rPr>
              <a:t>могут подготавливаться и </a:t>
            </a:r>
            <a:r>
              <a:rPr lang="ru-RU" b="1" i="1"/>
              <a:t>другие исходные данные</a:t>
            </a:r>
            <a:r>
              <a:rPr lang="ru-RU" b="1" i="1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E3A0D23-7497-4F82-8EA9-F3C6B06DA570}" type="slidenum">
              <a:rPr lang="ru-RU" sz="1400">
                <a:solidFill>
                  <a:srgbClr val="000000"/>
                </a:solidFill>
              </a:rPr>
              <a:pPr algn="r"/>
              <a:t>41</a:t>
            </a:fld>
            <a:endParaRPr lang="ru-RU" sz="1400">
              <a:solidFill>
                <a:srgbClr val="000000"/>
              </a:solidFill>
            </a:endParaRPr>
          </a:p>
        </p:txBody>
      </p:sp>
      <p:sp>
        <p:nvSpPr>
          <p:cNvPr id="14541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620713"/>
            <a:ext cx="8229600" cy="5821362"/>
          </a:xfrm>
          <a:ln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Источники информации на промышленных объектах экономики для разработки документов и мероприятий по предупреждению ЧС: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производственно-технический паспорт предприятия;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план ГО для категорированных объектов;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план действий  объектового звена РСЧС в ЧС;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декларация безопасности (для потенциально опасных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>
                <a:latin typeface="Times New Roman" pitchFamily="18" charset="0"/>
              </a:rPr>
              <a:t>   объектов);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экологический паспорт предприятия для вредных  </a:t>
            </a:r>
          </a:p>
          <a:p>
            <a:pPr marL="0" indent="0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>
                <a:latin typeface="Times New Roman" pitchFamily="18" charset="0"/>
              </a:rPr>
              <a:t>   производств;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лицензии на каждый вид деятельности;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акты проверок органами государственного надзора;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материалы аттестации рабочих мест;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специальное планирование;</a:t>
            </a:r>
          </a:p>
          <a:p>
            <a:pPr marL="0" indent="0">
              <a:lnSpc>
                <a:spcPct val="80000"/>
              </a:lnSpc>
              <a:defRPr/>
            </a:pPr>
            <a:r>
              <a:rPr lang="ru-RU" sz="2400" b="1">
                <a:latin typeface="Times New Roman" pitchFamily="18" charset="0"/>
              </a:rPr>
              <a:t> акты аттестации рабочих мест по условиям труда.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ChangeArrowheads="1"/>
          </p:cNvSpPr>
          <p:nvPr/>
        </p:nvSpPr>
        <p:spPr bwMode="auto">
          <a:xfrm>
            <a:off x="79375" y="930275"/>
            <a:ext cx="9015413" cy="5895975"/>
          </a:xfrm>
          <a:prstGeom prst="rect">
            <a:avLst/>
          </a:prstGeom>
          <a:solidFill>
            <a:srgbClr val="CC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indent="72000">
              <a:defRPr/>
            </a:pP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        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                      </a:t>
            </a: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II. Этап практической разработки и       </a:t>
            </a:r>
          </a:p>
          <a:p>
            <a:pPr indent="72000"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                                   оформления  документов</a:t>
            </a:r>
            <a:r>
              <a:rPr lang="ru-RU" sz="2000" b="1" dirty="0">
                <a:latin typeface="Arial" pitchFamily="34" charset="0"/>
              </a:rPr>
              <a:t>:</a:t>
            </a:r>
          </a:p>
          <a:p>
            <a:pPr marL="536575" indent="-357188" eaLnBrk="0" hangingPunct="0"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sz="2000" b="1" dirty="0">
                <a:latin typeface="Arial" pitchFamily="34" charset="0"/>
              </a:rPr>
              <a:t>проводится  необходимое  </a:t>
            </a:r>
            <a:r>
              <a:rPr lang="ru-RU" sz="2000" b="1" dirty="0">
                <a:solidFill>
                  <a:srgbClr val="0033CC"/>
                </a:solidFill>
                <a:latin typeface="Arial" pitchFamily="34" charset="0"/>
              </a:rPr>
              <a:t>предварительное согласование </a:t>
            </a:r>
            <a:r>
              <a:rPr lang="ru-RU" sz="2000" b="1" dirty="0">
                <a:latin typeface="Arial" pitchFamily="34" charset="0"/>
              </a:rPr>
              <a:t>между структурными подразделениями ГОЧС, спасательными службами, с органами управления по делам ГОЧС;</a:t>
            </a:r>
            <a:endParaRPr lang="ru-RU" b="1" dirty="0">
              <a:latin typeface="Arial" pitchFamily="34" charset="0"/>
            </a:endParaRPr>
          </a:p>
          <a:p>
            <a:pPr marL="536575" indent="-357188" eaLnBrk="0" hangingPunct="0"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sz="2000" b="1" dirty="0">
                <a:latin typeface="Arial" pitchFamily="34" charset="0"/>
              </a:rPr>
              <a:t>практическая разборка разделов Плана: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прогнозирование возможной обстановки, которая может сложиться при угрозе и возникновении ЧС, 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оценке разрушений, потерь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выработке решения на ликвидацию последствий ЧС</a:t>
            </a:r>
          </a:p>
          <a:p>
            <a:pPr marL="536575" indent="-357188" eaLnBrk="0" hangingPunct="0"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sz="2000" b="1" dirty="0">
                <a:latin typeface="Arial" pitchFamily="34" charset="0"/>
              </a:rPr>
              <a:t>с учётом исходных данных определить прогнозируемые сценарии развития ЧС: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возможные зоны РЗ, ХБЗ, зоны КЗ, пожаров, взрывов;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численность населения, объекты экономики, которые могут оказаться в зоне действия поражающих факторов;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возможный причиненный ущерб (потери населения, материальный ущерб); 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предстоящие мероприятия по ликвидации ЧС и ее последствий, объем предстоящих мероприятий;</a:t>
            </a:r>
          </a:p>
          <a:p>
            <a:pPr marL="536575" indent="-357188" eaLnBrk="0" hangingPunct="0">
              <a:buClr>
                <a:srgbClr val="990000"/>
              </a:buClr>
              <a:buFontTx/>
              <a:buChar char="-"/>
              <a:defRPr/>
            </a:pPr>
            <a:r>
              <a:rPr lang="ru-RU" dirty="0">
                <a:latin typeface="Arial" pitchFamily="34" charset="0"/>
              </a:rPr>
              <a:t>силы, средства и порядок выполнения мероприятий при угрозе и возникновении ЧС.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743200" y="84138"/>
            <a:ext cx="5573713" cy="43338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2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>Этапы   разработки планирующих   документов</a:t>
            </a:r>
            <a:endParaRPr lang="ru-RU" sz="2400" b="1" kern="0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50180" name="Picture 8"/>
          <p:cNvPicPr>
            <a:picLocks noChangeAspect="1" noChangeArrowheads="1"/>
          </p:cNvPicPr>
          <p:nvPr/>
        </p:nvPicPr>
        <p:blipFill>
          <a:blip r:embed="rId3" cstate="print"/>
          <a:srcRect l="4753" t="6155" r="900" b="5852"/>
          <a:stretch>
            <a:fillRect/>
          </a:stretch>
        </p:blipFill>
        <p:spPr bwMode="auto">
          <a:xfrm>
            <a:off x="38100" y="15875"/>
            <a:ext cx="2373313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8913" y="3567113"/>
            <a:ext cx="8843962" cy="120015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b="1" i="1" dirty="0">
                <a:latin typeface="Arial" pitchFamily="34" charset="0"/>
              </a:rPr>
              <a:t>Подписываются Планы действий объектов (организаций) </a:t>
            </a:r>
            <a:r>
              <a:rPr lang="ru-RU" b="1" dirty="0">
                <a:latin typeface="Arial" pitchFamily="34" charset="0"/>
              </a:rPr>
              <a:t>- руководителями органов, специально уполномоченных на решение задач в области гражданской обороны и защиты населения и территорий от чрезвычайных ситуаций организаций (ПДОУ).</a:t>
            </a:r>
            <a:endParaRPr lang="ru-RU" dirty="0">
              <a:latin typeface="Arial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55575" y="1587500"/>
            <a:ext cx="8763000" cy="4103688"/>
          </a:xfrm>
          <a:prstGeom prst="rect">
            <a:avLst/>
          </a:prstGeom>
          <a:solidFill>
            <a:srgbClr val="FFCC99">
              <a:alpha val="70195"/>
            </a:srgbClr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indent="484188" algn="ctr">
              <a:defRPr/>
            </a:pPr>
            <a:endParaRPr lang="ru-RU" sz="1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indent="484188" algn="ctr">
              <a:defRPr/>
            </a:pPr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   III. Этап утверждения и согласования  Плана:</a:t>
            </a:r>
          </a:p>
          <a:p>
            <a:pPr indent="484188">
              <a:defRPr/>
            </a:pPr>
            <a:endParaRPr lang="ru-RU" sz="1000" b="1" dirty="0">
              <a:latin typeface="Arial" pitchFamily="34" charset="0"/>
            </a:endParaRPr>
          </a:p>
          <a:p>
            <a:pPr marL="536575" indent="-357188" eaLnBrk="0" hangingPunct="0"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sz="2000" b="1" dirty="0">
                <a:latin typeface="Arial" pitchFamily="34" charset="0"/>
              </a:rPr>
              <a:t>Утверждение Планов действий осуществляется объектов (организаций) их разрабатывающими</a:t>
            </a:r>
          </a:p>
          <a:p>
            <a:pPr>
              <a:defRPr/>
            </a:pPr>
            <a:endParaRPr lang="ru-RU" sz="2000" b="1" dirty="0">
              <a:latin typeface="Arial" pitchFamily="34" charset="0"/>
            </a:endParaRPr>
          </a:p>
          <a:p>
            <a:pPr marL="536575" indent="-357188" eaLnBrk="0" hangingPunct="0">
              <a:buClr>
                <a:srgbClr val="990000"/>
              </a:buClr>
              <a:buFont typeface="Wingdings" pitchFamily="2" charset="2"/>
              <a:buChar char="ü"/>
              <a:defRPr/>
            </a:pPr>
            <a:r>
              <a:rPr lang="ru-RU" sz="2000" b="1" dirty="0">
                <a:latin typeface="Arial" pitchFamily="34" charset="0"/>
              </a:rPr>
              <a:t>Согласование Планов действий осуществляется: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latin typeface="Arial" pitchFamily="34" charset="0"/>
              </a:rPr>
              <a:t> объектов ПЕРВОГО типа - с начальниками главных управлений МЧС России по субъектам Российской Федерации;</a:t>
            </a:r>
          </a:p>
          <a:p>
            <a:pPr>
              <a:buFontTx/>
              <a:buChar char="-"/>
              <a:defRPr/>
            </a:pPr>
            <a:r>
              <a:rPr lang="ru-RU" sz="2000" b="1" dirty="0">
                <a:latin typeface="Arial" pitchFamily="34" charset="0"/>
              </a:rPr>
              <a:t> объектов ВТОРОГО типа - с руководителями органов, специально уполномоченных на решение задач в области ГО и защиты населения и территорий от ЧС при органах местного самоуправления.</a:t>
            </a:r>
            <a:endParaRPr lang="ru-RU" sz="2000" dirty="0">
              <a:latin typeface="Arial" pitchFamily="34" charset="0"/>
            </a:endParaRPr>
          </a:p>
          <a:p>
            <a:pPr marL="179388" indent="304800">
              <a:lnSpc>
                <a:spcPct val="130000"/>
              </a:lnSpc>
              <a:buClr>
                <a:srgbClr val="CC0000"/>
              </a:buClr>
              <a:defRPr/>
            </a:pPr>
            <a:endParaRPr lang="ru-RU" sz="2000" b="1" dirty="0">
              <a:latin typeface="Arial" pitchFamily="34" charset="0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>
          <a:xfrm>
            <a:off x="2774950" y="115888"/>
            <a:ext cx="5541963" cy="433387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ru-RU" sz="2400" b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+mj-ea"/>
                <a:cs typeface="+mj-cs"/>
              </a:rPr>
              <a:t>Этапы   разработки планирующих   документов</a:t>
            </a:r>
            <a:endParaRPr lang="ru-RU" sz="2400" b="1" kern="0" dirty="0">
              <a:solidFill>
                <a:srgbClr val="C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3813" y="5076825"/>
            <a:ext cx="256698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9063" y="68263"/>
            <a:ext cx="2236787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Порядок разработки, согласования </a:t>
            </a:r>
            <a:br>
              <a:rPr lang="ru-RU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</a:br>
            <a:r>
              <a:rPr lang="ru-RU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и корректировки Плана …</a:t>
            </a:r>
            <a:r>
              <a:rPr lang="ru-RU" sz="20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 </a:t>
            </a:r>
            <a:endParaRPr lang="ru-RU" sz="2000" dirty="0" smtClean="0">
              <a:solidFill>
                <a:srgbClr val="990000"/>
              </a:solidFill>
              <a:latin typeface="Bookman Old Style" pitchFamily="18" charset="0"/>
            </a:endParaRPr>
          </a:p>
        </p:txBody>
      </p:sp>
      <p:sp>
        <p:nvSpPr>
          <p:cNvPr id="158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42875" y="925513"/>
            <a:ext cx="6769100" cy="5932487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/>
              <a:t>Планирование мероприятий по вопросам ГОЧС осуществляется </a:t>
            </a:r>
            <a:r>
              <a:rPr lang="ru-RU" sz="1800" b="1" i="1" dirty="0" smtClean="0">
                <a:solidFill>
                  <a:srgbClr val="990000"/>
                </a:solidFill>
                <a:effectLst/>
              </a:rPr>
              <a:t>под руководством руководителя объекта (организации).</a:t>
            </a: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endParaRPr lang="ru-RU" sz="1800" b="1" i="1" dirty="0" smtClean="0">
              <a:solidFill>
                <a:srgbClr val="990000"/>
              </a:solidFill>
              <a:effectLst/>
            </a:endParaRP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/>
              <a:t>Непосредственная организация работы по планированию возлагается на </a:t>
            </a:r>
            <a:r>
              <a:rPr lang="ru-RU" sz="1800" b="1" i="1" dirty="0" smtClean="0">
                <a:solidFill>
                  <a:srgbClr val="990000"/>
                </a:solidFill>
                <a:effectLst/>
              </a:rPr>
              <a:t>начальника структурного подразделения (работника), уполномоченного на решение задач по ГОЧС.</a:t>
            </a: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endParaRPr lang="ru-RU" sz="18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/>
              <a:t>К работе </a:t>
            </a:r>
            <a:r>
              <a:rPr lang="ru-RU" sz="1800" b="1" dirty="0" smtClean="0">
                <a:solidFill>
                  <a:srgbClr val="0033CC"/>
                </a:solidFill>
              </a:rPr>
              <a:t>привлекаются</a:t>
            </a:r>
            <a:r>
              <a:rPr lang="ru-RU" sz="1800" b="1" dirty="0" smtClean="0"/>
              <a:t> все члены КЧС и ОПБ, комиссия по ПУФ, эвакокомиссия, главные специалисты, спасательные службы, эвакоорганы объекта.</a:t>
            </a: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endParaRPr lang="ru-RU" sz="1800" b="1" dirty="0" smtClean="0"/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rgbClr val="000000"/>
                </a:solidFill>
              </a:rPr>
              <a:t>Количество экземпляров разрабатываемых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000000"/>
                </a:solidFill>
              </a:rPr>
              <a:t>планов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990000"/>
                </a:solidFill>
              </a:rPr>
              <a:t>определяется разработчиком плана самостоятельно, </a:t>
            </a:r>
            <a:r>
              <a:rPr lang="ru-RU" sz="1800" b="1" dirty="0" smtClean="0"/>
              <a:t>но не менее количества ПУ организации (не менее 2х)</a:t>
            </a:r>
            <a:endParaRPr lang="ru-RU" sz="1800" b="1" dirty="0" smtClean="0">
              <a:solidFill>
                <a:srgbClr val="990000"/>
              </a:solidFill>
            </a:endParaRP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endParaRPr lang="ru-RU" sz="1800" b="1" dirty="0" smtClean="0"/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rgbClr val="0033CC"/>
                </a:solidFill>
              </a:rPr>
              <a:t>Планы корректируются </a:t>
            </a:r>
            <a:r>
              <a:rPr lang="ru-RU" sz="1800" b="1" dirty="0" smtClean="0"/>
              <a:t>в соответствии с изменениями в исходных данных для планирования, в исполнителях, привлекаемых силах и средствах.</a:t>
            </a:r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endParaRPr lang="ru-RU" sz="1800" b="1" dirty="0" smtClean="0"/>
          </a:p>
          <a:p>
            <a:pPr marL="0" indent="0" algn="just" eaLnBrk="1" hangingPunct="1">
              <a:lnSpc>
                <a:spcPct val="80000"/>
              </a:lnSpc>
              <a:spcBef>
                <a:spcPct val="0"/>
              </a:spcBef>
              <a:buClr>
                <a:srgbClr val="FF3300"/>
              </a:buClr>
              <a:buFont typeface="Wingdings" pitchFamily="2" charset="2"/>
              <a:buChar char="ü"/>
              <a:defRPr/>
            </a:pPr>
            <a:r>
              <a:rPr lang="ru-RU" sz="1800" b="1" dirty="0" smtClean="0">
                <a:solidFill>
                  <a:srgbClr val="0033CC"/>
                </a:solidFill>
              </a:rPr>
              <a:t>Запись о </a:t>
            </a:r>
            <a:r>
              <a:rPr lang="ru-RU" sz="1800" b="1" dirty="0" smtClean="0"/>
              <a:t>корректировке, уточнении производится каждый раз по выполнении этой работы, а также к началу каждого следующего календарного года </a:t>
            </a:r>
            <a:r>
              <a:rPr lang="ru-RU" sz="1800" b="1" i="1" dirty="0" smtClean="0"/>
              <a:t>(на отдельном Листке корректировки).</a:t>
            </a:r>
          </a:p>
        </p:txBody>
      </p:sp>
      <p:grpSp>
        <p:nvGrpSpPr>
          <p:cNvPr id="2" name="Группа 20"/>
          <p:cNvGrpSpPr>
            <a:grpSpLocks/>
          </p:cNvGrpSpPr>
          <p:nvPr/>
        </p:nvGrpSpPr>
        <p:grpSpPr bwMode="auto">
          <a:xfrm>
            <a:off x="6619875" y="1390650"/>
            <a:ext cx="2524125" cy="1865313"/>
            <a:chOff x="6764527" y="1854300"/>
            <a:chExt cx="2308067" cy="186512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7124527" y="1854300"/>
              <a:ext cx="1948067" cy="1865126"/>
            </a:xfrm>
            <a:prstGeom prst="rect">
              <a:avLst/>
            </a:prstGeom>
            <a:ln w="38100">
              <a:solidFill>
                <a:srgbClr val="C00000"/>
              </a:solidFill>
            </a:ln>
          </p:spPr>
          <p:txBody>
            <a:bodyPr>
              <a:spAutoFit/>
            </a:bodyPr>
            <a:lstStyle/>
            <a:p>
              <a:pPr algn="just">
                <a:lnSpc>
                  <a:spcPct val="80000"/>
                </a:lnSpc>
                <a:buClr>
                  <a:srgbClr val="FF3300"/>
                </a:buClr>
                <a:defRPr/>
              </a:pPr>
              <a:r>
                <a:rPr lang="ru-RU" sz="1600" b="1" i="1" kern="0" dirty="0">
                  <a:solidFill>
                    <a:srgbClr val="000000"/>
                  </a:solidFill>
                  <a:latin typeface="Arial"/>
                </a:rPr>
                <a:t>План подписывается  </a:t>
              </a:r>
              <a:r>
                <a:rPr lang="ru-RU" sz="1600" b="1" i="1" kern="0" dirty="0">
                  <a:solidFill>
                    <a:srgbClr val="990000"/>
                  </a:solidFill>
                  <a:latin typeface="Arial"/>
                </a:rPr>
                <a:t>руководителем структурного подразделения (работника), уполномоченного на решение задач по ГОЧС.</a:t>
              </a: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rot="16200000" flipV="1">
              <a:off x="6738173" y="3056874"/>
              <a:ext cx="412709" cy="360000"/>
            </a:xfrm>
            <a:prstGeom prst="straightConnector1">
              <a:avLst/>
            </a:prstGeom>
            <a:ln w="38100" cmpd="sng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6837363" y="436563"/>
            <a:ext cx="2306637" cy="879475"/>
            <a:chOff x="6966565" y="845921"/>
            <a:chExt cx="2106029" cy="880241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7124553" y="845921"/>
              <a:ext cx="1948041" cy="880241"/>
            </a:xfrm>
            <a:prstGeom prst="rect">
              <a:avLst/>
            </a:prstGeom>
            <a:ln w="38100">
              <a:solidFill>
                <a:srgbClr val="C00000"/>
              </a:solidFill>
            </a:ln>
          </p:spPr>
          <p:txBody>
            <a:bodyPr>
              <a:spAutoFit/>
            </a:bodyPr>
            <a:lstStyle/>
            <a:p>
              <a:pPr algn="just">
                <a:lnSpc>
                  <a:spcPct val="80000"/>
                </a:lnSpc>
                <a:buClr>
                  <a:srgbClr val="FF3300"/>
                </a:buClr>
                <a:defRPr/>
              </a:pPr>
              <a:r>
                <a:rPr lang="ru-RU" sz="1600" b="1" i="1" kern="0" dirty="0">
                  <a:solidFill>
                    <a:srgbClr val="000000"/>
                  </a:solidFill>
                  <a:latin typeface="Arial"/>
                </a:rPr>
                <a:t>План утверждается </a:t>
              </a:r>
              <a:r>
                <a:rPr lang="ru-RU" sz="1600" b="1" i="1" kern="0" dirty="0">
                  <a:solidFill>
                    <a:srgbClr val="990000"/>
                  </a:solidFill>
                  <a:latin typeface="Arial"/>
                </a:rPr>
                <a:t>руководителем организации.</a:t>
              </a:r>
            </a:p>
          </p:txBody>
        </p:sp>
        <p:cxnSp>
          <p:nvCxnSpPr>
            <p:cNvPr id="9" name="Прямая со стрелкой 8"/>
            <p:cNvCxnSpPr/>
            <p:nvPr/>
          </p:nvCxnSpPr>
          <p:spPr>
            <a:xfrm rot="10800000">
              <a:off x="6966565" y="1570451"/>
              <a:ext cx="147842" cy="139822"/>
            </a:xfrm>
            <a:prstGeom prst="straightConnector1">
              <a:avLst/>
            </a:prstGeom>
            <a:ln w="38100" cmpd="sng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Группа 21"/>
          <p:cNvGrpSpPr>
            <a:grpSpLocks/>
          </p:cNvGrpSpPr>
          <p:nvPr/>
        </p:nvGrpSpPr>
        <p:grpSpPr bwMode="auto">
          <a:xfrm>
            <a:off x="6572250" y="3349625"/>
            <a:ext cx="2571750" cy="3367088"/>
            <a:chOff x="6846700" y="3786190"/>
            <a:chExt cx="2232593" cy="3368561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7218799" y="3786190"/>
              <a:ext cx="1860494" cy="3368561"/>
            </a:xfrm>
            <a:prstGeom prst="rect">
              <a:avLst/>
            </a:prstGeom>
            <a:ln w="38100">
              <a:solidFill>
                <a:srgbClr val="C00000"/>
              </a:solidFill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buClr>
                  <a:srgbClr val="FF3300"/>
                </a:buClr>
                <a:defRPr/>
              </a:pPr>
              <a:r>
                <a:rPr lang="ru-RU" sz="1400" b="1" i="1" kern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Корректировка плана ГО </a:t>
              </a:r>
              <a:r>
                <a:rPr lang="ru-RU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как правило - 1 раз в год (до 1.03 по состоянию на 1.01).  </a:t>
              </a:r>
              <a:r>
                <a:rPr lang="ru-RU" sz="1400" b="1" i="1" kern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Переработка</a:t>
              </a:r>
              <a:r>
                <a:rPr lang="ru-RU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 – в случае существенных изменений по решению руководителя организации или по решению МЧС России.</a:t>
              </a:r>
            </a:p>
            <a:p>
              <a:pPr>
                <a:lnSpc>
                  <a:spcPct val="80000"/>
                </a:lnSpc>
                <a:buClr>
                  <a:srgbClr val="FF3300"/>
                </a:buClr>
                <a:defRPr/>
              </a:pPr>
              <a:r>
                <a:rPr lang="ru-RU" sz="1400" b="1" dirty="0">
                  <a:latin typeface="Arial" pitchFamily="34" charset="0"/>
                </a:rPr>
                <a:t> </a:t>
              </a:r>
            </a:p>
            <a:p>
              <a:pPr>
                <a:lnSpc>
                  <a:spcPct val="80000"/>
                </a:lnSpc>
                <a:buClr>
                  <a:srgbClr val="FF3300"/>
                </a:buClr>
                <a:defRPr/>
              </a:pPr>
              <a:r>
                <a:rPr lang="ru-RU" sz="1400" b="1" i="1" kern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План действий - </a:t>
              </a:r>
              <a:r>
                <a:rPr lang="ru-RU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1 раз в год (до 1 </a:t>
              </a:r>
              <a:r>
                <a:rPr lang="en-US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02</a:t>
              </a:r>
              <a:r>
                <a:rPr lang="ru-RU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 по состоянию на 1.01). </a:t>
              </a:r>
              <a:r>
                <a:rPr lang="ru-RU" sz="1400" b="1" i="1" kern="0" dirty="0">
                  <a:solidFill>
                    <a:srgbClr val="0033CC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Переработка</a:t>
              </a:r>
              <a:r>
                <a:rPr lang="ru-RU" sz="1400" b="1" dirty="0">
                  <a:latin typeface="Arial" pitchFamily="34" charset="0"/>
                </a:rPr>
                <a:t> </a:t>
              </a:r>
              <a:r>
                <a:rPr lang="ru-RU" sz="1400" b="1" i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/>
                </a:rPr>
                <a:t>1 раз в 5 лет </a:t>
              </a:r>
            </a:p>
          </p:txBody>
        </p:sp>
        <p:cxnSp>
          <p:nvCxnSpPr>
            <p:cNvPr id="16" name="Прямая со стрелкой 15"/>
            <p:cNvCxnSpPr/>
            <p:nvPr/>
          </p:nvCxnSpPr>
          <p:spPr>
            <a:xfrm rot="10800000">
              <a:off x="6846700" y="5866725"/>
              <a:ext cx="391393" cy="381167"/>
            </a:xfrm>
            <a:prstGeom prst="straightConnector1">
              <a:avLst/>
            </a:prstGeom>
            <a:ln w="38100" cmpd="sng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35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1049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Прямая со стрелкой 14"/>
          <p:cNvCxnSpPr/>
          <p:nvPr/>
        </p:nvCxnSpPr>
        <p:spPr>
          <a:xfrm>
            <a:off x="4840288" y="6496050"/>
            <a:ext cx="63500" cy="3619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200" y="1304925"/>
          <a:ext cx="8953500" cy="4476753"/>
        </p:xfrm>
        <a:graphic>
          <a:graphicData uri="http://schemas.openxmlformats.org/drawingml/2006/table">
            <a:tbl>
              <a:tblPr/>
              <a:tblGrid>
                <a:gridCol w="447675"/>
                <a:gridCol w="1381125"/>
                <a:gridCol w="1419225"/>
                <a:gridCol w="3076575"/>
                <a:gridCol w="1495425"/>
                <a:gridCol w="1133475"/>
              </a:tblGrid>
              <a:tr h="746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корректировки 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Основание для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корректировки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Краткая информация о характере изменений, №№ страниц с внесенными изменениями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Ответственный исполнитель 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Примечание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1492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25.02.2013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факторов обстановки на прилегающей к объекту территории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 в эксплуатацию ХОО (аммиак) и попадание объекта в зону возможного химического заражения. </a:t>
                      </a:r>
                    </a:p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Стр. №№  . . . . . . . .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18.01.2014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Текущая 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Изменений нет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т.д.</a:t>
                      </a: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  <a:tr h="373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10795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5742" marR="45742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6F8"/>
                    </a:solidFill>
                  </a:tcPr>
                </a:tc>
              </a:tr>
            </a:tbl>
          </a:graphicData>
        </a:graphic>
      </p:graphicFrame>
      <p:sp>
        <p:nvSpPr>
          <p:cNvPr id="58435" name="Прямоугольник 4"/>
          <p:cNvSpPr>
            <a:spLocks noChangeArrowheads="1"/>
          </p:cNvSpPr>
          <p:nvPr/>
        </p:nvSpPr>
        <p:spPr bwMode="auto">
          <a:xfrm>
            <a:off x="2986088" y="492125"/>
            <a:ext cx="32829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Лист корректировки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ChangeArrowheads="1"/>
          </p:cNvSpPr>
          <p:nvPr/>
        </p:nvSpPr>
        <p:spPr bwMode="auto">
          <a:xfrm>
            <a:off x="468313" y="188913"/>
            <a:ext cx="33115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</a:rPr>
              <a:t>Согласовано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Начальник органа управления по делам ГОЧС города (района)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___________________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«___»__________</a:t>
            </a:r>
            <a:r>
              <a:rPr lang="ru-RU" sz="1200" b="1" dirty="0" smtClean="0">
                <a:latin typeface="Times New Roman" pitchFamily="18" charset="0"/>
              </a:rPr>
              <a:t>202___</a:t>
            </a:r>
            <a:r>
              <a:rPr lang="ru-RU" sz="1200" b="1" dirty="0">
                <a:latin typeface="Times New Roman" pitchFamily="18" charset="0"/>
              </a:rPr>
              <a:t>г.</a:t>
            </a:r>
            <a:r>
              <a:rPr lang="ru-RU" sz="1200" dirty="0">
                <a:latin typeface="Times New Roman" pitchFamily="18" charset="0"/>
              </a:rPr>
              <a:t> </a:t>
            </a:r>
          </a:p>
        </p:txBody>
      </p:sp>
      <p:sp>
        <p:nvSpPr>
          <p:cNvPr id="61443" name="Rectangle 5"/>
          <p:cNvSpPr>
            <a:spLocks noChangeArrowheads="1"/>
          </p:cNvSpPr>
          <p:nvPr/>
        </p:nvSpPr>
        <p:spPr bwMode="auto">
          <a:xfrm>
            <a:off x="5364163" y="188913"/>
            <a:ext cx="3311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 dirty="0">
                <a:latin typeface="Times New Roman" pitchFamily="18" charset="0"/>
              </a:rPr>
              <a:t>Утверждаю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Руководитель организации 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_______________________________</a:t>
            </a:r>
          </a:p>
          <a:p>
            <a:pPr algn="ctr"/>
            <a:r>
              <a:rPr lang="ru-RU" sz="1200" b="1" dirty="0">
                <a:latin typeface="Times New Roman" pitchFamily="18" charset="0"/>
              </a:rPr>
              <a:t>«___»__________</a:t>
            </a:r>
            <a:r>
              <a:rPr lang="ru-RU" sz="1200" b="1" dirty="0" smtClean="0">
                <a:latin typeface="Times New Roman" pitchFamily="18" charset="0"/>
              </a:rPr>
              <a:t>202___</a:t>
            </a:r>
            <a:r>
              <a:rPr lang="ru-RU" sz="1200" b="1" dirty="0">
                <a:latin typeface="Times New Roman" pitchFamily="18" charset="0"/>
              </a:rPr>
              <a:t>г.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</a:rPr>
              <a:t>.</a:t>
            </a:r>
            <a:r>
              <a:rPr lang="ru-RU" sz="1200" dirty="0">
                <a:latin typeface="Times New Roman" pitchFamily="18" charset="0"/>
              </a:rPr>
              <a:t> </a:t>
            </a:r>
          </a:p>
        </p:txBody>
      </p:sp>
      <p:sp>
        <p:nvSpPr>
          <p:cNvPr id="61444" name="Rectangle 6"/>
          <p:cNvSpPr>
            <a:spLocks noChangeArrowheads="1"/>
          </p:cNvSpPr>
          <p:nvPr/>
        </p:nvSpPr>
        <p:spPr bwMode="auto">
          <a:xfrm>
            <a:off x="1619250" y="1398588"/>
            <a:ext cx="5616575" cy="149701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>
                <a:latin typeface="Times New Roman" pitchFamily="18" charset="0"/>
              </a:rPr>
              <a:t>ПЛАН</a:t>
            </a:r>
            <a:br>
              <a:rPr lang="ru-RU" sz="1600" b="1">
                <a:latin typeface="Times New Roman" pitchFamily="18" charset="0"/>
              </a:rPr>
            </a:br>
            <a:r>
              <a:rPr lang="ru-RU" sz="1600" b="1">
                <a:latin typeface="Times New Roman" pitchFamily="18" charset="0"/>
              </a:rPr>
              <a:t>ДЕЙСТВИЙ ПО ПРЕДУПРЕЖДЕНИЮ И ЛИКВИДАЦИИ</a:t>
            </a:r>
            <a:br>
              <a:rPr lang="ru-RU" sz="1600" b="1">
                <a:latin typeface="Times New Roman" pitchFamily="18" charset="0"/>
              </a:rPr>
            </a:br>
            <a:r>
              <a:rPr lang="ru-RU" sz="1600" b="1">
                <a:latin typeface="Times New Roman" pitchFamily="18" charset="0"/>
              </a:rPr>
              <a:t>ЧРЕЗВЫЧАЙНЫХ СИТУАЦИЙ</a:t>
            </a:r>
          </a:p>
          <a:p>
            <a:pPr algn="ctr"/>
            <a:r>
              <a:rPr lang="ru-RU" sz="1600" b="1">
                <a:latin typeface="Times New Roman" pitchFamily="18" charset="0"/>
              </a:rPr>
              <a:t>________________________________________</a:t>
            </a:r>
          </a:p>
          <a:p>
            <a:pPr algn="ctr"/>
            <a:r>
              <a:rPr lang="ru-RU" sz="1200" b="1">
                <a:latin typeface="Times New Roman" pitchFamily="18" charset="0"/>
              </a:rPr>
              <a:t>(наименование организации, объекта)</a:t>
            </a:r>
          </a:p>
        </p:txBody>
      </p:sp>
      <p:sp>
        <p:nvSpPr>
          <p:cNvPr id="61445" name="Rectangle 7"/>
          <p:cNvSpPr>
            <a:spLocks noChangeArrowheads="1"/>
          </p:cNvSpPr>
          <p:nvPr/>
        </p:nvSpPr>
        <p:spPr bwMode="auto">
          <a:xfrm>
            <a:off x="2771775" y="3213100"/>
            <a:ext cx="33115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Times New Roman" pitchFamily="18" charset="0"/>
              </a:rPr>
              <a:t>Город, год</a:t>
            </a:r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468313" y="3644900"/>
            <a:ext cx="4105275" cy="1765300"/>
          </a:xfrm>
          <a:prstGeom prst="rect">
            <a:avLst/>
          </a:prstGeom>
          <a:solidFill>
            <a:srgbClr val="CCFFCC"/>
          </a:solidFill>
          <a:ln w="2857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indent="484188" algn="ctr">
              <a:lnSpc>
                <a:spcPct val="11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Раздел I</a:t>
            </a:r>
            <a:b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</a:br>
            <a:r>
              <a:rPr lang="ru-RU" sz="1600" b="1" dirty="0">
                <a:latin typeface="Arial" pitchFamily="34" charset="0"/>
              </a:rPr>
              <a:t>Краткая характеристика объекта</a:t>
            </a:r>
            <a:br>
              <a:rPr lang="ru-RU" sz="1600" b="1" dirty="0">
                <a:latin typeface="Arial" pitchFamily="34" charset="0"/>
              </a:rPr>
            </a:br>
            <a:r>
              <a:rPr lang="ru-RU" sz="1600" b="1" dirty="0">
                <a:latin typeface="Arial" pitchFamily="34" charset="0"/>
              </a:rPr>
              <a:t>(предприятия, учреждения, организации) и оценка возможной обстановки на его территории</a:t>
            </a:r>
          </a:p>
        </p:txBody>
      </p:sp>
      <p:sp>
        <p:nvSpPr>
          <p:cNvPr id="113673" name="Rectangle 9"/>
          <p:cNvSpPr>
            <a:spLocks noChangeArrowheads="1"/>
          </p:cNvSpPr>
          <p:nvPr/>
        </p:nvSpPr>
        <p:spPr bwMode="auto">
          <a:xfrm>
            <a:off x="4859338" y="3644900"/>
            <a:ext cx="4032250" cy="1768475"/>
          </a:xfrm>
          <a:prstGeom prst="rect">
            <a:avLst/>
          </a:prstGeom>
          <a:solidFill>
            <a:srgbClr val="CCFFFF"/>
          </a:solidFill>
          <a:ln w="2857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indent="484188" algn="ctr">
              <a:lnSpc>
                <a:spcPct val="11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Раздел II</a:t>
            </a:r>
            <a:b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</a:br>
            <a:r>
              <a:rPr lang="ru-RU" sz="1600" b="1">
                <a:latin typeface="Arial" pitchFamily="34" charset="0"/>
              </a:rPr>
              <a:t>Мероприятия при угрозе и возникновении крупных</a:t>
            </a:r>
            <a:br>
              <a:rPr lang="ru-RU" sz="1600" b="1">
                <a:latin typeface="Arial" pitchFamily="34" charset="0"/>
              </a:rPr>
            </a:br>
            <a:r>
              <a:rPr lang="ru-RU" sz="1600" b="1">
                <a:latin typeface="Arial" pitchFamily="34" charset="0"/>
              </a:rPr>
              <a:t>производственных аварий, катастроф и стихийных бедствий</a:t>
            </a:r>
          </a:p>
          <a:p>
            <a:pPr indent="484188" algn="ctr">
              <a:lnSpc>
                <a:spcPct val="11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endParaRPr lang="ru-RU" sz="1600" b="1">
              <a:latin typeface="Arial" pitchFamily="34" charset="0"/>
            </a:endParaRPr>
          </a:p>
        </p:txBody>
      </p:sp>
      <p:sp>
        <p:nvSpPr>
          <p:cNvPr id="64520" name="Rectangle 10"/>
          <p:cNvSpPr>
            <a:spLocks noChangeArrowheads="1"/>
          </p:cNvSpPr>
          <p:nvPr/>
        </p:nvSpPr>
        <p:spPr bwMode="auto">
          <a:xfrm>
            <a:off x="2940050" y="6159500"/>
            <a:ext cx="3311525" cy="395288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Приложения</a:t>
            </a:r>
            <a:r>
              <a:rPr lang="ru-RU"/>
              <a:t> </a:t>
            </a:r>
          </a:p>
        </p:txBody>
      </p:sp>
      <p:sp>
        <p:nvSpPr>
          <p:cNvPr id="61449" name="Rectangle 5"/>
          <p:cNvSpPr>
            <a:spLocks noChangeArrowheads="1"/>
          </p:cNvSpPr>
          <p:nvPr/>
        </p:nvSpPr>
        <p:spPr bwMode="auto">
          <a:xfrm>
            <a:off x="1150938" y="5743575"/>
            <a:ext cx="6937375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b="1">
                <a:latin typeface="Times New Roman" pitchFamily="18" charset="0"/>
              </a:rPr>
              <a:t>Руководитель организации  структурного подразделения ГОЧС    ___________________</a:t>
            </a:r>
            <a:r>
              <a:rPr lang="ru-RU" sz="12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 animBg="1"/>
      <p:bldP spid="113673" grpId="0" animBg="1"/>
      <p:bldP spid="6452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900113" y="115888"/>
            <a:ext cx="7632700" cy="6265862"/>
            <a:chOff x="567" y="73"/>
            <a:chExt cx="4808" cy="3947"/>
          </a:xfrm>
        </p:grpSpPr>
        <p:sp>
          <p:nvSpPr>
            <p:cNvPr id="62467" name="Rectangle 2"/>
            <p:cNvSpPr>
              <a:spLocks noChangeArrowheads="1"/>
            </p:cNvSpPr>
            <p:nvPr/>
          </p:nvSpPr>
          <p:spPr bwMode="auto">
            <a:xfrm>
              <a:off x="2381" y="73"/>
              <a:ext cx="960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800" b="1"/>
                <a:t>Раздел 1</a:t>
              </a:r>
            </a:p>
          </p:txBody>
        </p:sp>
        <p:sp>
          <p:nvSpPr>
            <p:cNvPr id="62468" name="Rectangle 8"/>
            <p:cNvSpPr>
              <a:spLocks noChangeArrowheads="1"/>
            </p:cNvSpPr>
            <p:nvPr/>
          </p:nvSpPr>
          <p:spPr bwMode="auto">
            <a:xfrm>
              <a:off x="612" y="1071"/>
              <a:ext cx="4744" cy="317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1.1.  Характеристика объекта</a:t>
              </a:r>
            </a:p>
          </p:txBody>
        </p:sp>
        <p:sp>
          <p:nvSpPr>
            <p:cNvPr id="62469" name="Rectangle 9"/>
            <p:cNvSpPr>
              <a:spLocks noChangeArrowheads="1"/>
            </p:cNvSpPr>
            <p:nvPr/>
          </p:nvSpPr>
          <p:spPr bwMode="auto">
            <a:xfrm>
              <a:off x="612" y="1979"/>
              <a:ext cx="4763" cy="499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1.3. Оценка возможной обстановки, которая может </a:t>
              </a:r>
            </a:p>
            <a:p>
              <a:pPr eaLnBrk="0" hangingPunct="0"/>
              <a:r>
                <a:rPr lang="en-US" sz="2000" b="1">
                  <a:solidFill>
                    <a:srgbClr val="000000"/>
                  </a:solidFill>
                </a:rPr>
                <a:t>       </a:t>
              </a:r>
              <a:r>
                <a:rPr lang="ru-RU" sz="2000" b="1">
                  <a:solidFill>
                    <a:srgbClr val="000000"/>
                  </a:solidFill>
                </a:rPr>
                <a:t>сложится на предприятии или вблизи его территории </a:t>
              </a:r>
            </a:p>
          </p:txBody>
        </p:sp>
        <p:sp>
          <p:nvSpPr>
            <p:cNvPr id="62470" name="Rectangle 10"/>
            <p:cNvSpPr>
              <a:spLocks noChangeArrowheads="1"/>
            </p:cNvSpPr>
            <p:nvPr/>
          </p:nvSpPr>
          <p:spPr bwMode="auto">
            <a:xfrm>
              <a:off x="612" y="2614"/>
              <a:ext cx="4763" cy="499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1.4. Перечень мероприятий и их ориентировочный объем</a:t>
              </a:r>
            </a:p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 </a:t>
              </a:r>
              <a:r>
                <a:rPr lang="en-US" sz="2000" b="1">
                  <a:solidFill>
                    <a:srgbClr val="000000"/>
                  </a:solidFill>
                </a:rPr>
                <a:t>      </a:t>
              </a:r>
              <a:r>
                <a:rPr lang="ru-RU" sz="2000" b="1">
                  <a:solidFill>
                    <a:srgbClr val="000000"/>
                  </a:solidFill>
                </a:rPr>
                <a:t>по предупреждению и снижению последствий ЧС</a:t>
              </a:r>
            </a:p>
          </p:txBody>
        </p:sp>
        <p:sp>
          <p:nvSpPr>
            <p:cNvPr id="62471" name="Rectangle 11"/>
            <p:cNvSpPr>
              <a:spLocks noChangeArrowheads="1"/>
            </p:cNvSpPr>
            <p:nvPr/>
          </p:nvSpPr>
          <p:spPr bwMode="auto">
            <a:xfrm>
              <a:off x="567" y="436"/>
              <a:ext cx="4717" cy="499"/>
            </a:xfrm>
            <a:prstGeom prst="rect">
              <a:avLst/>
            </a:prstGeom>
            <a:solidFill>
              <a:srgbClr val="CCFFCC"/>
            </a:solidFill>
            <a:ln w="38100" algn="ctr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2075" tIns="46038" rIns="92075" bIns="46038"/>
            <a:lstStyle/>
            <a:p>
              <a:pPr indent="484188" algn="ctr">
                <a:lnSpc>
                  <a:spcPct val="110000"/>
                </a:lnSpc>
                <a:buClr>
                  <a:srgbClr val="CC0000"/>
                </a:buClr>
                <a:buFont typeface="Wingdings" pitchFamily="2" charset="2"/>
                <a:buNone/>
              </a:pPr>
              <a:r>
                <a:rPr lang="ru-RU" sz="2000" b="1"/>
                <a:t>Краткая характеристика объекта и оценка возможной обстановки на его территории</a:t>
              </a:r>
            </a:p>
          </p:txBody>
        </p:sp>
        <p:sp>
          <p:nvSpPr>
            <p:cNvPr id="62472" name="Rectangle 12"/>
            <p:cNvSpPr>
              <a:spLocks noChangeArrowheads="1"/>
            </p:cNvSpPr>
            <p:nvPr/>
          </p:nvSpPr>
          <p:spPr bwMode="auto">
            <a:xfrm>
              <a:off x="612" y="3249"/>
              <a:ext cx="4761" cy="317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1.5. Расчеты на перевозку эвакуируемых</a:t>
              </a:r>
            </a:p>
          </p:txBody>
        </p:sp>
        <p:sp>
          <p:nvSpPr>
            <p:cNvPr id="62473" name="Rectangle 15"/>
            <p:cNvSpPr>
              <a:spLocks noChangeArrowheads="1"/>
            </p:cNvSpPr>
            <p:nvPr/>
          </p:nvSpPr>
          <p:spPr bwMode="auto">
            <a:xfrm>
              <a:off x="612" y="3702"/>
              <a:ext cx="4753" cy="318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Общие выводы</a:t>
              </a:r>
            </a:p>
          </p:txBody>
        </p:sp>
        <p:sp>
          <p:nvSpPr>
            <p:cNvPr id="62474" name="Rectangle 16"/>
            <p:cNvSpPr>
              <a:spLocks noChangeArrowheads="1"/>
            </p:cNvSpPr>
            <p:nvPr/>
          </p:nvSpPr>
          <p:spPr bwMode="auto">
            <a:xfrm>
              <a:off x="612" y="1480"/>
              <a:ext cx="4763" cy="453"/>
            </a:xfrm>
            <a:prstGeom prst="rect">
              <a:avLst/>
            </a:prstGeom>
            <a:solidFill>
              <a:schemeClr val="bg1"/>
            </a:solidFill>
            <a:ln w="38100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ru-RU" sz="2000" b="1">
                  <a:solidFill>
                    <a:srgbClr val="000000"/>
                  </a:solidFill>
                </a:rPr>
                <a:t>1.2. Перечень потенциальных опасностей на его и </a:t>
              </a:r>
            </a:p>
            <a:p>
              <a:pPr eaLnBrk="0" hangingPunct="0"/>
              <a:r>
                <a:rPr lang="en-US" sz="2000" b="1">
                  <a:solidFill>
                    <a:srgbClr val="000000"/>
                  </a:solidFill>
                </a:rPr>
                <a:t>       </a:t>
              </a:r>
              <a:r>
                <a:rPr lang="ru-RU" sz="2000" b="1">
                  <a:solidFill>
                    <a:srgbClr val="000000"/>
                  </a:solidFill>
                </a:rPr>
                <a:t>прилегающей к нему территории</a:t>
              </a:r>
            </a:p>
          </p:txBody>
        </p:sp>
        <p:cxnSp>
          <p:nvCxnSpPr>
            <p:cNvPr id="62475" name="AutoShape 17"/>
            <p:cNvCxnSpPr>
              <a:cxnSpLocks noChangeShapeType="1"/>
              <a:stCxn id="62471" idx="2"/>
              <a:endCxn id="62468" idx="1"/>
            </p:cNvCxnSpPr>
            <p:nvPr/>
          </p:nvCxnSpPr>
          <p:spPr bwMode="auto">
            <a:xfrm rot="5400000">
              <a:off x="1622" y="-74"/>
              <a:ext cx="295" cy="2313"/>
            </a:xfrm>
            <a:prstGeom prst="bentConnector4">
              <a:avLst>
                <a:gd name="adj1" fmla="val 23088"/>
                <a:gd name="adj2" fmla="val 106222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2476" name="AutoShape 18"/>
            <p:cNvCxnSpPr>
              <a:cxnSpLocks noChangeShapeType="1"/>
              <a:stCxn id="62468" idx="1"/>
              <a:endCxn id="62474" idx="1"/>
            </p:cNvCxnSpPr>
            <p:nvPr/>
          </p:nvCxnSpPr>
          <p:spPr bwMode="auto">
            <a:xfrm rot="10800000" flipV="1">
              <a:off x="612" y="1229"/>
              <a:ext cx="1" cy="477"/>
            </a:xfrm>
            <a:prstGeom prst="bentConnector3">
              <a:avLst>
                <a:gd name="adj1" fmla="val 14395468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2477" name="AutoShape 19"/>
            <p:cNvCxnSpPr>
              <a:cxnSpLocks noChangeShapeType="1"/>
              <a:stCxn id="62474" idx="1"/>
              <a:endCxn id="62469" idx="1"/>
            </p:cNvCxnSpPr>
            <p:nvPr/>
          </p:nvCxnSpPr>
          <p:spPr bwMode="auto">
            <a:xfrm rot="10800000" flipH="1" flipV="1">
              <a:off x="612" y="1707"/>
              <a:ext cx="1" cy="522"/>
            </a:xfrm>
            <a:prstGeom prst="bentConnector3">
              <a:avLst>
                <a:gd name="adj1" fmla="val -14400005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2478" name="AutoShape 20"/>
            <p:cNvCxnSpPr>
              <a:cxnSpLocks noChangeShapeType="1"/>
              <a:stCxn id="62469" idx="1"/>
              <a:endCxn id="62470" idx="1"/>
            </p:cNvCxnSpPr>
            <p:nvPr/>
          </p:nvCxnSpPr>
          <p:spPr bwMode="auto">
            <a:xfrm rot="10800000" flipH="1" flipV="1">
              <a:off x="612" y="2229"/>
              <a:ext cx="1" cy="635"/>
            </a:xfrm>
            <a:prstGeom prst="bentConnector3">
              <a:avLst>
                <a:gd name="adj1" fmla="val -14400005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2479" name="AutoShape 21"/>
            <p:cNvCxnSpPr>
              <a:cxnSpLocks noChangeShapeType="1"/>
              <a:stCxn id="62470" idx="1"/>
              <a:endCxn id="62472" idx="1"/>
            </p:cNvCxnSpPr>
            <p:nvPr/>
          </p:nvCxnSpPr>
          <p:spPr bwMode="auto">
            <a:xfrm rot="10800000" flipV="1">
              <a:off x="612" y="2863"/>
              <a:ext cx="1" cy="544"/>
            </a:xfrm>
            <a:prstGeom prst="bentConnector3">
              <a:avLst>
                <a:gd name="adj1" fmla="val 14395468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62480" name="AutoShape 22"/>
            <p:cNvCxnSpPr>
              <a:cxnSpLocks noChangeShapeType="1"/>
              <a:stCxn id="62472" idx="1"/>
              <a:endCxn id="62473" idx="1"/>
            </p:cNvCxnSpPr>
            <p:nvPr/>
          </p:nvCxnSpPr>
          <p:spPr bwMode="auto">
            <a:xfrm rot="10800000" flipV="1">
              <a:off x="612" y="3407"/>
              <a:ext cx="1" cy="453"/>
            </a:xfrm>
            <a:prstGeom prst="bentConnector3">
              <a:avLst>
                <a:gd name="adj1" fmla="val 14395468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5"/>
          <p:cNvSpPr>
            <a:spLocks noChangeArrowheads="1"/>
          </p:cNvSpPr>
          <p:nvPr/>
        </p:nvSpPr>
        <p:spPr bwMode="auto">
          <a:xfrm>
            <a:off x="3779838" y="115888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ru-RU" sz="2800" b="1"/>
              <a:t>Раздел 2</a:t>
            </a:r>
          </a:p>
        </p:txBody>
      </p:sp>
      <p:sp>
        <p:nvSpPr>
          <p:cNvPr id="63491" name="Rectangle 6"/>
          <p:cNvSpPr>
            <a:spLocks noChangeArrowheads="1"/>
          </p:cNvSpPr>
          <p:nvPr/>
        </p:nvSpPr>
        <p:spPr bwMode="auto">
          <a:xfrm>
            <a:off x="971550" y="1773238"/>
            <a:ext cx="7889875" cy="576262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000000"/>
                </a:solidFill>
              </a:rPr>
              <a:t>2.1.</a:t>
            </a:r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b="1"/>
              <a:t>При угрозе возникновения аварий, катастроф, и стихийных</a:t>
            </a:r>
          </a:p>
          <a:p>
            <a:r>
              <a:rPr lang="ru-RU" b="1"/>
              <a:t> бедствий (режим повышенной  готовности)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63492" name="Rectangle 7"/>
          <p:cNvSpPr>
            <a:spLocks noChangeArrowheads="1"/>
          </p:cNvSpPr>
          <p:nvPr/>
        </p:nvSpPr>
        <p:spPr bwMode="auto">
          <a:xfrm>
            <a:off x="971550" y="3357563"/>
            <a:ext cx="7889875" cy="576262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000000"/>
                </a:solidFill>
              </a:rPr>
              <a:t>2.3.</a:t>
            </a:r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b="1"/>
              <a:t>Обеспечение действий сил и средств, привлекаемых для</a:t>
            </a:r>
          </a:p>
          <a:p>
            <a:r>
              <a:rPr lang="ru-RU" b="1"/>
              <a:t> проведения АСДНР</a:t>
            </a:r>
          </a:p>
        </p:txBody>
      </p:sp>
      <p:sp>
        <p:nvSpPr>
          <p:cNvPr id="63493" name="Rectangle 8"/>
          <p:cNvSpPr>
            <a:spLocks noChangeArrowheads="1"/>
          </p:cNvSpPr>
          <p:nvPr/>
        </p:nvSpPr>
        <p:spPr bwMode="auto">
          <a:xfrm>
            <a:off x="971550" y="4149725"/>
            <a:ext cx="7889875" cy="431800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000000"/>
                </a:solidFill>
              </a:rPr>
              <a:t>2.4.</a:t>
            </a:r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b="1"/>
              <a:t>Проведение АСДНР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63494" name="Rectangle 9"/>
          <p:cNvSpPr>
            <a:spLocks noChangeArrowheads="1"/>
          </p:cNvSpPr>
          <p:nvPr/>
        </p:nvSpPr>
        <p:spPr bwMode="auto">
          <a:xfrm>
            <a:off x="684213" y="692150"/>
            <a:ext cx="8285162" cy="792163"/>
          </a:xfrm>
          <a:prstGeom prst="rect">
            <a:avLst/>
          </a:prstGeom>
          <a:solidFill>
            <a:srgbClr val="CCFFFF"/>
          </a:solidFill>
          <a:ln w="28575" algn="ctr">
            <a:solidFill>
              <a:srgbClr val="000000"/>
            </a:solidFill>
            <a:miter lim="800000"/>
            <a:headEnd/>
            <a:tailEnd/>
          </a:ln>
        </p:spPr>
        <p:txBody>
          <a:bodyPr lIns="92075" tIns="46038" rIns="92075" bIns="46038"/>
          <a:lstStyle/>
          <a:p>
            <a:pPr indent="484188" algn="ctr"/>
            <a:r>
              <a:rPr lang="ru-RU" b="1"/>
              <a:t>Мероприятия при угрозе и возникновении крупных производственных аварий, катастроф и стихийных бедствий (ЧС)</a:t>
            </a:r>
          </a:p>
        </p:txBody>
      </p:sp>
      <p:sp>
        <p:nvSpPr>
          <p:cNvPr id="63495" name="Rectangle 10"/>
          <p:cNvSpPr>
            <a:spLocks noChangeArrowheads="1"/>
          </p:cNvSpPr>
          <p:nvPr/>
        </p:nvSpPr>
        <p:spPr bwMode="auto">
          <a:xfrm>
            <a:off x="971550" y="4797425"/>
            <a:ext cx="7889875" cy="647700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000000"/>
                </a:solidFill>
              </a:rPr>
              <a:t>2.5.</a:t>
            </a:r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b="1"/>
              <a:t>Организация взаимодействия между силами, привлекаемыми</a:t>
            </a:r>
          </a:p>
          <a:p>
            <a:r>
              <a:rPr lang="ru-RU" b="1"/>
              <a:t> к работам</a:t>
            </a:r>
            <a:r>
              <a:rPr lang="ru-RU"/>
              <a:t> 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63496" name="Rectangle 11"/>
          <p:cNvSpPr>
            <a:spLocks noChangeArrowheads="1"/>
          </p:cNvSpPr>
          <p:nvPr/>
        </p:nvSpPr>
        <p:spPr bwMode="auto">
          <a:xfrm>
            <a:off x="971550" y="5661025"/>
            <a:ext cx="7889875" cy="504825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/>
              <a:t>2.6. Организация управления, мероприятиями и действиями сил</a:t>
            </a:r>
            <a:endParaRPr lang="ru-RU" sz="2000" b="1">
              <a:solidFill>
                <a:srgbClr val="000000"/>
              </a:solidFill>
            </a:endParaRPr>
          </a:p>
        </p:txBody>
      </p:sp>
      <p:sp>
        <p:nvSpPr>
          <p:cNvPr id="63497" name="Rectangle 12"/>
          <p:cNvSpPr>
            <a:spLocks noChangeArrowheads="1"/>
          </p:cNvSpPr>
          <p:nvPr/>
        </p:nvSpPr>
        <p:spPr bwMode="auto">
          <a:xfrm>
            <a:off x="971550" y="2492375"/>
            <a:ext cx="7889875" cy="647700"/>
          </a:xfrm>
          <a:prstGeom prst="rect">
            <a:avLst/>
          </a:prstGeom>
          <a:solidFill>
            <a:srgbClr val="FFFFFF"/>
          </a:solidFill>
          <a:ln w="381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b="1">
                <a:solidFill>
                  <a:srgbClr val="000000"/>
                </a:solidFill>
              </a:rPr>
              <a:t>2.2.</a:t>
            </a:r>
            <a:r>
              <a:rPr lang="ru-RU" sz="2000" b="1">
                <a:solidFill>
                  <a:srgbClr val="000000"/>
                </a:solidFill>
              </a:rPr>
              <a:t> </a:t>
            </a:r>
            <a:r>
              <a:rPr lang="ru-RU" b="1"/>
              <a:t>При возникновении аварий, катастроф и стихийных </a:t>
            </a:r>
          </a:p>
          <a:p>
            <a:r>
              <a:rPr lang="ru-RU" b="1"/>
              <a:t>бедствий (режим чрезвычайной ситуации)</a:t>
            </a:r>
            <a:endParaRPr lang="ru-RU" sz="2000" b="1">
              <a:solidFill>
                <a:srgbClr val="000000"/>
              </a:solidFill>
            </a:endParaRPr>
          </a:p>
        </p:txBody>
      </p:sp>
      <p:cxnSp>
        <p:nvCxnSpPr>
          <p:cNvPr id="63498" name="AutoShape 13"/>
          <p:cNvCxnSpPr>
            <a:cxnSpLocks noChangeShapeType="1"/>
            <a:stCxn id="63494" idx="2"/>
            <a:endCxn id="63491" idx="1"/>
          </p:cNvCxnSpPr>
          <p:nvPr/>
        </p:nvCxnSpPr>
        <p:spPr bwMode="auto">
          <a:xfrm rot="5400000">
            <a:off x="2609850" y="-153987"/>
            <a:ext cx="577850" cy="3854450"/>
          </a:xfrm>
          <a:prstGeom prst="bentConnector4">
            <a:avLst>
              <a:gd name="adj1" fmla="val 25032"/>
              <a:gd name="adj2" fmla="val 105931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3499" name="AutoShape 14"/>
          <p:cNvCxnSpPr>
            <a:cxnSpLocks noChangeShapeType="1"/>
            <a:stCxn id="63491" idx="1"/>
            <a:endCxn id="63497" idx="1"/>
          </p:cNvCxnSpPr>
          <p:nvPr/>
        </p:nvCxnSpPr>
        <p:spPr bwMode="auto">
          <a:xfrm rot="10800000" flipV="1">
            <a:off x="971550" y="2062163"/>
            <a:ext cx="1588" cy="754062"/>
          </a:xfrm>
          <a:prstGeom prst="bentConnector3">
            <a:avLst>
              <a:gd name="adj1" fmla="val 14395468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3500" name="AutoShape 15"/>
          <p:cNvCxnSpPr>
            <a:cxnSpLocks noChangeShapeType="1"/>
            <a:stCxn id="63497" idx="1"/>
            <a:endCxn id="63492" idx="1"/>
          </p:cNvCxnSpPr>
          <p:nvPr/>
        </p:nvCxnSpPr>
        <p:spPr bwMode="auto">
          <a:xfrm rot="10800000" flipV="1">
            <a:off x="971550" y="2816225"/>
            <a:ext cx="1588" cy="828675"/>
          </a:xfrm>
          <a:prstGeom prst="bentConnector3">
            <a:avLst>
              <a:gd name="adj1" fmla="val 14395468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3501" name="AutoShape 16"/>
          <p:cNvCxnSpPr>
            <a:cxnSpLocks noChangeShapeType="1"/>
            <a:stCxn id="63492" idx="1"/>
            <a:endCxn id="63493" idx="1"/>
          </p:cNvCxnSpPr>
          <p:nvPr/>
        </p:nvCxnSpPr>
        <p:spPr bwMode="auto">
          <a:xfrm rot="10800000" flipV="1">
            <a:off x="971550" y="3644900"/>
            <a:ext cx="1588" cy="720725"/>
          </a:xfrm>
          <a:prstGeom prst="bentConnector3">
            <a:avLst>
              <a:gd name="adj1" fmla="val 14395468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3502" name="AutoShape 17"/>
          <p:cNvCxnSpPr>
            <a:cxnSpLocks noChangeShapeType="1"/>
            <a:stCxn id="63493" idx="1"/>
            <a:endCxn id="63495" idx="1"/>
          </p:cNvCxnSpPr>
          <p:nvPr/>
        </p:nvCxnSpPr>
        <p:spPr bwMode="auto">
          <a:xfrm rot="10800000" flipV="1">
            <a:off x="971550" y="4365625"/>
            <a:ext cx="1588" cy="755650"/>
          </a:xfrm>
          <a:prstGeom prst="bentConnector3">
            <a:avLst>
              <a:gd name="adj1" fmla="val 14395468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3503" name="AutoShape 18"/>
          <p:cNvCxnSpPr>
            <a:cxnSpLocks noChangeShapeType="1"/>
            <a:stCxn id="63495" idx="1"/>
            <a:endCxn id="63496" idx="1"/>
          </p:cNvCxnSpPr>
          <p:nvPr/>
        </p:nvCxnSpPr>
        <p:spPr bwMode="auto">
          <a:xfrm rot="10800000" flipV="1">
            <a:off x="971550" y="5121275"/>
            <a:ext cx="1588" cy="792163"/>
          </a:xfrm>
          <a:prstGeom prst="bentConnector3">
            <a:avLst>
              <a:gd name="adj1" fmla="val 14395468"/>
            </a:avLst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6" name="Прямоугольник 15"/>
          <p:cNvSpPr/>
          <p:nvPr/>
        </p:nvSpPr>
        <p:spPr>
          <a:xfrm rot="16200000">
            <a:off x="-2882900" y="3162301"/>
            <a:ext cx="635793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В режиме повышенной готовности  и ЧС</a:t>
            </a:r>
            <a:endParaRPr lang="ru-RU" sz="2400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17538" y="1304925"/>
            <a:ext cx="8218487" cy="4240213"/>
          </a:xfrm>
          <a:prstGeom prst="rect">
            <a:avLst/>
          </a:prstGeom>
          <a:solidFill>
            <a:srgbClr val="A50021"/>
          </a:solidFill>
          <a:ln w="2857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indent="355600" algn="ctr">
              <a:buClr>
                <a:srgbClr val="CC0000"/>
              </a:buClr>
              <a:defRPr/>
            </a:pPr>
            <a:r>
              <a:rPr lang="ru-RU" sz="2400" b="1" dirty="0">
                <a:solidFill>
                  <a:schemeClr val="bg1">
                    <a:lumMod val="90000"/>
                  </a:schemeClr>
                </a:solidFill>
                <a:latin typeface="Arial" pitchFamily="34" charset="0"/>
              </a:rPr>
              <a:t>Объекты, на которых в соответствии с законодательством Российской Федерации разрабатываются:</a:t>
            </a:r>
          </a:p>
          <a:p>
            <a:pPr indent="355600">
              <a:buClr>
                <a:srgbClr val="CC0000"/>
              </a:buClr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</a:rPr>
              <a:t> планы по предупреждению и ликвидации разливов нефти и нефтепродуктов;</a:t>
            </a:r>
          </a:p>
          <a:p>
            <a:pPr indent="355600">
              <a:buClr>
                <a:srgbClr val="CC0000"/>
              </a:buClr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</a:rPr>
              <a:t>планы мероприятий по локализации и ликвидации последствий аварий на опасных производственных объектах</a:t>
            </a:r>
          </a:p>
          <a:p>
            <a:pPr indent="355600" algn="ctr">
              <a:buClr>
                <a:srgbClr val="CC0000"/>
              </a:buClr>
              <a:defRPr/>
            </a:pPr>
            <a:r>
              <a:rPr lang="ru-RU" sz="2400" b="1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ru-RU" sz="2400" b="1" dirty="0">
                <a:solidFill>
                  <a:schemeClr val="bg1">
                    <a:lumMod val="90000"/>
                  </a:schemeClr>
                </a:solidFill>
                <a:latin typeface="Arial" pitchFamily="34" charset="0"/>
              </a:rPr>
              <a:t>мероприятия, отраженные в данных планах не дублируют в Планы действий, а учитывают в виде ссылок на них или выводов</a:t>
            </a:r>
          </a:p>
          <a:p>
            <a:pPr indent="355600" algn="ctr">
              <a:lnSpc>
                <a:spcPct val="110000"/>
              </a:lnSpc>
              <a:buClr>
                <a:srgbClr val="CC0000"/>
              </a:buClr>
              <a:buFont typeface="Wingdings" pitchFamily="2" charset="2"/>
              <a:buNone/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47625" y="771525"/>
            <a:ext cx="9029700" cy="6003925"/>
          </a:xfrm>
          <a:prstGeom prst="rect">
            <a:avLst/>
          </a:prstGeom>
          <a:solidFill>
            <a:schemeClr val="bg2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1. </a:t>
            </a:r>
            <a:r>
              <a:rPr lang="ru-RU" sz="1600" b="1">
                <a:solidFill>
                  <a:srgbClr val="C00000"/>
                </a:solidFill>
              </a:rPr>
              <a:t>Порядок оповещения </a:t>
            </a:r>
            <a:r>
              <a:rPr lang="ru-RU" sz="1600" b="1">
                <a:solidFill>
                  <a:srgbClr val="000000"/>
                </a:solidFill>
              </a:rPr>
              <a:t>ОУ, сил ГОЧС, работников и населения об угрозе возникновения ЧС. Информирование населения в районах возможного возникновения ЧС.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2. </a:t>
            </a:r>
            <a:r>
              <a:rPr lang="ru-RU" sz="1600" b="1">
                <a:solidFill>
                  <a:srgbClr val="C00000"/>
                </a:solidFill>
              </a:rPr>
              <a:t>Приведение в готовность </a:t>
            </a:r>
            <a:r>
              <a:rPr lang="ru-RU" sz="1600" b="1">
                <a:solidFill>
                  <a:srgbClr val="000000"/>
                </a:solidFill>
              </a:rPr>
              <a:t>ОУ.  Оперативное выявление причин ухудшения обстановки в районе</a:t>
            </a:r>
            <a:r>
              <a:rPr lang="en-US" sz="1600" b="1">
                <a:solidFill>
                  <a:srgbClr val="000000"/>
                </a:solidFill>
              </a:rPr>
              <a:t> </a:t>
            </a:r>
            <a:r>
              <a:rPr lang="ru-RU" sz="1600" b="1">
                <a:solidFill>
                  <a:srgbClr val="000000"/>
                </a:solidFill>
              </a:rPr>
              <a:t>возможного бедствия, выработка предложений по ее нормализации.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3.  </a:t>
            </a:r>
            <a:r>
              <a:rPr lang="ru-RU" sz="1600" b="1">
                <a:solidFill>
                  <a:srgbClr val="C00000"/>
                </a:solidFill>
              </a:rPr>
              <a:t>Усиление ДДС</a:t>
            </a:r>
            <a:r>
              <a:rPr lang="ru-RU" sz="1600" b="1">
                <a:solidFill>
                  <a:srgbClr val="000000"/>
                </a:solidFill>
              </a:rPr>
              <a:t>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4. </a:t>
            </a:r>
            <a:r>
              <a:rPr lang="ru-RU" sz="1600" b="1">
                <a:solidFill>
                  <a:srgbClr val="C00000"/>
                </a:solidFill>
              </a:rPr>
              <a:t>Усиление наблюдения и контроля </a:t>
            </a:r>
            <a:r>
              <a:rPr lang="ru-RU" sz="1600" b="1">
                <a:solidFill>
                  <a:srgbClr val="000000"/>
                </a:solidFill>
              </a:rPr>
              <a:t>за состоянием окружающей природной среды, обстановкой на ПОО и прилегающих к ним территориях. 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5.  </a:t>
            </a:r>
            <a:r>
              <a:rPr lang="ru-RU" sz="1600" b="1">
                <a:solidFill>
                  <a:srgbClr val="C00000"/>
                </a:solidFill>
              </a:rPr>
              <a:t>Прогнозирование</a:t>
            </a:r>
            <a:r>
              <a:rPr lang="ru-RU" sz="1600" b="1">
                <a:solidFill>
                  <a:srgbClr val="000000"/>
                </a:solidFill>
              </a:rPr>
              <a:t> возможности возникновения ЧС и их масштабов.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6. </a:t>
            </a:r>
            <a:r>
              <a:rPr lang="ru-RU" sz="1600" b="1">
                <a:solidFill>
                  <a:srgbClr val="C00000"/>
                </a:solidFill>
              </a:rPr>
              <a:t>Принятие мер по защите </a:t>
            </a:r>
            <a:r>
              <a:rPr lang="ru-RU" sz="1600" b="1">
                <a:solidFill>
                  <a:srgbClr val="000000"/>
                </a:solidFill>
              </a:rPr>
              <a:t>и жизнеобеспечению населения, ПУФ объекта и снижению возможного ущерба: </a:t>
            </a:r>
          </a:p>
          <a:p>
            <a:pPr lvl="1" algn="just">
              <a:lnSpc>
                <a:spcPct val="110000"/>
              </a:lnSpc>
              <a:buClr>
                <a:srgbClr val="FF0000"/>
              </a:buClr>
              <a:buSzPct val="70000"/>
              <a:buFont typeface="Wingdings" pitchFamily="2" charset="2"/>
              <a:buChar char="Ø"/>
            </a:pPr>
            <a:r>
              <a:rPr lang="ru-RU" sz="1600" b="1">
                <a:solidFill>
                  <a:srgbClr val="000000"/>
                </a:solidFill>
              </a:rPr>
              <a:t>  приведение в готовность имеющихся ЗС (приспособление помещений для укрытия);</a:t>
            </a:r>
          </a:p>
          <a:p>
            <a:pPr lvl="1" algn="just">
              <a:lnSpc>
                <a:spcPct val="110000"/>
              </a:lnSpc>
              <a:buClr>
                <a:srgbClr val="FF0000"/>
              </a:buClr>
              <a:buSzPct val="70000"/>
              <a:buFont typeface="Wingdings" pitchFamily="2" charset="2"/>
              <a:buChar char="Ø"/>
            </a:pPr>
            <a:r>
              <a:rPr lang="ru-RU" sz="1600" b="1">
                <a:solidFill>
                  <a:srgbClr val="000000"/>
                </a:solidFill>
              </a:rPr>
              <a:t>  подготовка к выдаче и выдача СИЗ;</a:t>
            </a:r>
          </a:p>
          <a:p>
            <a:pPr lvl="1" algn="just">
              <a:lnSpc>
                <a:spcPct val="110000"/>
              </a:lnSpc>
              <a:buClr>
                <a:srgbClr val="FF0000"/>
              </a:buClr>
              <a:buSzPct val="70000"/>
              <a:buFont typeface="Wingdings" pitchFamily="2" charset="2"/>
              <a:buChar char="Ø"/>
            </a:pPr>
            <a:r>
              <a:rPr lang="ru-RU" sz="1600" b="1">
                <a:solidFill>
                  <a:srgbClr val="000000"/>
                </a:solidFill>
              </a:rPr>
              <a:t>  проведение мероприятий по защите населения;</a:t>
            </a:r>
          </a:p>
          <a:p>
            <a:pPr lvl="1" algn="just">
              <a:lnSpc>
                <a:spcPct val="110000"/>
              </a:lnSpc>
              <a:buClr>
                <a:srgbClr val="FF0000"/>
              </a:buClr>
              <a:buSzPct val="70000"/>
              <a:buFont typeface="Wingdings" pitchFamily="2" charset="2"/>
              <a:buChar char="Ø"/>
            </a:pPr>
            <a:r>
              <a:rPr lang="ru-RU" sz="1600" b="1">
                <a:solidFill>
                  <a:srgbClr val="000000"/>
                </a:solidFill>
              </a:rPr>
              <a:t>  проведение профилактических противопожарных и других мероприятий;</a:t>
            </a:r>
          </a:p>
          <a:p>
            <a:pPr lvl="1" algn="just">
              <a:lnSpc>
                <a:spcPct val="110000"/>
              </a:lnSpc>
              <a:buClr>
                <a:srgbClr val="FF0000"/>
              </a:buClr>
              <a:buSzPct val="70000"/>
              <a:buFont typeface="Wingdings" pitchFamily="2" charset="2"/>
              <a:buChar char="Ø"/>
            </a:pPr>
            <a:r>
              <a:rPr lang="ru-RU" sz="1600" b="1">
                <a:solidFill>
                  <a:srgbClr val="000000"/>
                </a:solidFill>
              </a:rPr>
              <a:t>  подготовка к безаварийной работе производства.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7. </a:t>
            </a:r>
            <a:r>
              <a:rPr lang="ru-RU" sz="1600" b="1">
                <a:solidFill>
                  <a:srgbClr val="C00000"/>
                </a:solidFill>
              </a:rPr>
              <a:t>Приведение в состояние готовности </a:t>
            </a:r>
            <a:r>
              <a:rPr lang="ru-RU" sz="1600" b="1">
                <a:solidFill>
                  <a:srgbClr val="000000"/>
                </a:solidFill>
              </a:rPr>
              <a:t>сил и средств для ликвидации ЧС, уточнение планов действий и выдвижение (при необходимости) в районы предполагаемых действий.</a:t>
            </a:r>
          </a:p>
          <a:p>
            <a:pPr algn="just">
              <a:lnSpc>
                <a:spcPct val="110000"/>
              </a:lnSpc>
            </a:pPr>
            <a:r>
              <a:rPr lang="ru-RU" sz="1600" b="1">
                <a:solidFill>
                  <a:srgbClr val="000000"/>
                </a:solidFill>
              </a:rPr>
              <a:t>8. </a:t>
            </a:r>
            <a:r>
              <a:rPr lang="ru-RU" sz="1600" b="1">
                <a:solidFill>
                  <a:srgbClr val="C00000"/>
                </a:solidFill>
              </a:rPr>
              <a:t>Приведение в готовность </a:t>
            </a:r>
            <a:r>
              <a:rPr lang="ru-RU" sz="1600" b="1">
                <a:solidFill>
                  <a:srgbClr val="000000"/>
                </a:solidFill>
              </a:rPr>
              <a:t>автотранспорта для эвакуации, отселения населения.</a:t>
            </a:r>
          </a:p>
        </p:txBody>
      </p:sp>
      <p:sp>
        <p:nvSpPr>
          <p:cNvPr id="64515" name="Rectangle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34938" y="79375"/>
            <a:ext cx="8866187" cy="5762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При </a:t>
            </a:r>
            <a:r>
              <a:rPr lang="ru-RU" b="1" dirty="0"/>
              <a:t>угрозе возникновения аварий, катастроф, и стихийных</a:t>
            </a:r>
          </a:p>
          <a:p>
            <a:pPr algn="ctr"/>
            <a:r>
              <a:rPr lang="ru-RU" b="1" dirty="0"/>
              <a:t> бедствий (</a:t>
            </a:r>
            <a:r>
              <a:rPr lang="ru-RU" b="1" dirty="0">
                <a:solidFill>
                  <a:srgbClr val="990000"/>
                </a:solidFill>
              </a:rPr>
              <a:t>режим повышенной  готовности</a:t>
            </a:r>
            <a:r>
              <a:rPr lang="ru-RU" b="1" dirty="0"/>
              <a:t>)</a:t>
            </a:r>
            <a:endParaRPr lang="ru-RU" sz="20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8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8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8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8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8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8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8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 descr="slide-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5275" y="190499"/>
            <a:ext cx="8553450" cy="6429375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ChangeArrowheads="1"/>
          </p:cNvSpPr>
          <p:nvPr/>
        </p:nvSpPr>
        <p:spPr bwMode="auto">
          <a:xfrm>
            <a:off x="238125" y="241300"/>
            <a:ext cx="8670925" cy="6477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При </a:t>
            </a:r>
            <a:r>
              <a:rPr lang="ru-RU" b="1" dirty="0"/>
              <a:t>возникновении аварий, катастроф и стихийных бедствий </a:t>
            </a:r>
            <a:endParaRPr lang="en-US" b="1" dirty="0"/>
          </a:p>
          <a:p>
            <a:pPr algn="ctr"/>
            <a:r>
              <a:rPr lang="ru-RU" b="1" dirty="0"/>
              <a:t>(</a:t>
            </a:r>
            <a:r>
              <a:rPr lang="ru-RU" b="1" dirty="0">
                <a:solidFill>
                  <a:srgbClr val="990000"/>
                </a:solidFill>
              </a:rPr>
              <a:t>режим чрезвычайной ситуации</a:t>
            </a:r>
            <a:r>
              <a:rPr lang="ru-RU" b="1" dirty="0"/>
              <a:t>)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215900" y="1152525"/>
            <a:ext cx="8713788" cy="4724400"/>
          </a:xfrm>
          <a:prstGeom prst="rect">
            <a:avLst/>
          </a:prstGeom>
          <a:solidFill>
            <a:schemeClr val="bg2"/>
          </a:solidFill>
          <a:ln w="9525" algn="ctr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ts val="2600"/>
              </a:lnSpc>
              <a:defRPr/>
            </a:pPr>
            <a:r>
              <a:rPr lang="ru-RU" sz="1600" b="1" dirty="0">
                <a:solidFill>
                  <a:srgbClr val="000000"/>
                </a:solidFill>
                <a:latin typeface="Arial" pitchFamily="34" charset="0"/>
              </a:rPr>
              <a:t>1.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Порядок оповещения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ОУ и сил РСЧС, работников, остального населения о возникновении ЧС. Организация разведки в районе (зоне) ЧС и прогнозирование возможной обстановки.</a:t>
            </a:r>
          </a:p>
          <a:p>
            <a:pPr algn="just">
              <a:lnSpc>
                <a:spcPts val="26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2.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Защита работников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(объемы, сроки, порядок осуществления мероприятий и привлекаемые для их выполнения силы и средства):</a:t>
            </a:r>
          </a:p>
          <a:p>
            <a:pPr lvl="1" algn="just">
              <a:lnSpc>
                <a:spcPts val="2600"/>
              </a:lnSpc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укрытие в ЗС;</a:t>
            </a:r>
          </a:p>
          <a:p>
            <a:pPr lvl="1" algn="just">
              <a:lnSpc>
                <a:spcPts val="2600"/>
              </a:lnSpc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обеспечение СИЗ, приборами РХР;</a:t>
            </a:r>
          </a:p>
          <a:p>
            <a:pPr lvl="1" algn="just">
              <a:lnSpc>
                <a:spcPts val="2600"/>
              </a:lnSpc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лечебно-эвакуационные и противоэпидемические мероприятия;</a:t>
            </a:r>
          </a:p>
          <a:p>
            <a:pPr lvl="1" algn="just">
              <a:lnSpc>
                <a:spcPts val="2600"/>
              </a:lnSpc>
              <a:buClr>
                <a:srgbClr val="C00000"/>
              </a:buClr>
              <a:buFont typeface="Wingdings" pitchFamily="2" charset="2"/>
              <a:buChar char="Ø"/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эвакуация (отселение населения).</a:t>
            </a:r>
          </a:p>
          <a:p>
            <a:pPr algn="just">
              <a:lnSpc>
                <a:spcPts val="26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3.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Приведение в готовность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и развертывание сил и средств, привлекаемых к АСДНР, их состав, сроки готовности и предназначение. </a:t>
            </a:r>
          </a:p>
          <a:p>
            <a:pPr algn="just">
              <a:lnSpc>
                <a:spcPts val="26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4.   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Организация работ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.</a:t>
            </a:r>
          </a:p>
          <a:p>
            <a:pPr algn="just">
              <a:lnSpc>
                <a:spcPts val="2600"/>
              </a:lnSpc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5. Осуществление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мероприятий по социальной защите </a:t>
            </a: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населения, пострадавшего от ЧС.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285750" y="71438"/>
            <a:ext cx="8680450" cy="576262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Обеспечение </a:t>
            </a:r>
            <a:r>
              <a:rPr lang="ru-RU" b="1" dirty="0"/>
              <a:t>действий сил и средств, привлекаемых для</a:t>
            </a:r>
          </a:p>
          <a:p>
            <a:pPr algn="ctr"/>
            <a:r>
              <a:rPr lang="ru-RU" b="1" dirty="0"/>
              <a:t> проведения АСДНР</a:t>
            </a: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257175" y="714375"/>
            <a:ext cx="8678863" cy="1571625"/>
          </a:xfrm>
          <a:prstGeom prst="rect">
            <a:avLst/>
          </a:prstGeom>
          <a:solidFill>
            <a:schemeClr val="bg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33CC"/>
                </a:solidFill>
                <a:latin typeface="Arial" pitchFamily="34" charset="0"/>
              </a:rPr>
              <a:t>Указываются мероприятия по всестороннему обеспечению формирований, привлекаемых для проведения АСДНР:</a:t>
            </a:r>
            <a:endParaRPr lang="ru-RU" sz="700" b="1" dirty="0"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  <a:p>
            <a:pPr lvl="1">
              <a:defRPr/>
            </a:pPr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ru-RU" sz="1600" b="1" dirty="0">
                <a:solidFill>
                  <a:srgbClr val="C00000"/>
                </a:solidFill>
                <a:latin typeface="Arial" pitchFamily="34" charset="0"/>
              </a:rPr>
              <a:t>К основным видам обеспечения относятся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:</a:t>
            </a:r>
            <a:r>
              <a:rPr lang="ru-RU" sz="1600" b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rPr>
              <a:t> </a:t>
            </a: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разведка, инженерное, техническое, медицинское, материальное, противопожарное, транспортное, радиационное и химическое, гидрометеорологическое и др. виды обеспечения.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85750" y="2328863"/>
            <a:ext cx="8631238" cy="4318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Проведение </a:t>
            </a:r>
            <a:r>
              <a:rPr lang="ru-RU" b="1" dirty="0"/>
              <a:t>АСДНР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85750" y="2809875"/>
            <a:ext cx="8643938" cy="1677988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1600" b="1" dirty="0">
                <a:solidFill>
                  <a:srgbClr val="0033CC"/>
                </a:solidFill>
                <a:latin typeface="Arial" pitchFamily="34" charset="0"/>
              </a:rPr>
              <a:t>Указывается порядок организации и привлекаемые силы и средства для проведения работ по:</a:t>
            </a:r>
          </a:p>
          <a:p>
            <a:pPr algn="ctr" eaLnBrk="0" hangingPunct="0">
              <a:defRPr/>
            </a:pPr>
            <a:endParaRPr lang="ru-RU" sz="700" b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</a:endParaRPr>
          </a:p>
          <a:p>
            <a:pPr marL="536575" lvl="1" indent="-357188" eaLnBrk="0" hangingPunct="0"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поиску и оказанию первой помощи пострадавшим</a:t>
            </a:r>
          </a:p>
          <a:p>
            <a:pPr marL="536575" lvl="1" indent="-357188" eaLnBrk="0" hangingPunct="0"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извлечению пострадавших из под завалов</a:t>
            </a:r>
          </a:p>
          <a:p>
            <a:pPr marL="536575" lvl="1" indent="-357188" eaLnBrk="0" hangingPunct="0"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устранению  непосредственной опасности для  жизни и здоровья людей</a:t>
            </a:r>
          </a:p>
          <a:p>
            <a:pPr marL="536575" lvl="1" indent="-357188" eaLnBrk="0" hangingPunct="0"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восстановлению жизнеобеспечения людей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85750" y="4533900"/>
            <a:ext cx="8643938" cy="6477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 smtClean="0"/>
              <a:t>Организация </a:t>
            </a:r>
            <a:r>
              <a:rPr lang="ru-RU" b="1" dirty="0"/>
              <a:t>взаимодействия между силами, </a:t>
            </a:r>
            <a:endParaRPr lang="ru-RU" b="1" dirty="0" smtClean="0"/>
          </a:p>
          <a:p>
            <a:pPr algn="ctr"/>
            <a:r>
              <a:rPr lang="ru-RU" b="1" dirty="0" smtClean="0"/>
              <a:t>привлекаемыми к </a:t>
            </a:r>
            <a:r>
              <a:rPr lang="ru-RU" b="1" dirty="0"/>
              <a:t>работам</a:t>
            </a:r>
            <a:r>
              <a:rPr lang="ru-RU" dirty="0"/>
              <a:t> </a:t>
            </a:r>
            <a:endParaRPr lang="ru-RU" sz="2000" b="1" dirty="0">
              <a:solidFill>
                <a:srgbClr val="000000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285750" y="5238750"/>
            <a:ext cx="8680450" cy="1570038"/>
          </a:xfrm>
          <a:prstGeom prst="rect">
            <a:avLst/>
          </a:prstGeom>
          <a:solidFill>
            <a:schemeClr val="bg2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rgbClr val="0033CC"/>
                </a:solidFill>
                <a:latin typeface="Arial" pitchFamily="34" charset="0"/>
              </a:rPr>
              <a:t>Взаимодействия с КЧС и ОПБ города, ПАО «Газпром», АО, городского района, соседних предприятий, органами военного командования частей, расположенных на близлежащей территории по вопросам:</a:t>
            </a:r>
          </a:p>
          <a:p>
            <a:pPr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сбора и обмена информацией о ЧС;</a:t>
            </a:r>
          </a:p>
          <a:p>
            <a:pPr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направления сил и средств для ликвидации ЧС;</a:t>
            </a:r>
          </a:p>
          <a:p>
            <a:pPr>
              <a:buFontTx/>
              <a:buChar char="•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порядка проведения АСДНР.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68313" y="2133600"/>
            <a:ext cx="8280400" cy="847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defRPr/>
            </a:pPr>
            <a:r>
              <a:rPr lang="ru-RU" b="1" dirty="0">
                <a:latin typeface="Arial" pitchFamily="34" charset="0"/>
              </a:rPr>
              <a:t>2. Календарный план основных мероприятий при  угрозе  и</a:t>
            </a:r>
          </a:p>
          <a:p>
            <a:pPr marL="342900" indent="-342900">
              <a:defRPr/>
            </a:pPr>
            <a:r>
              <a:rPr lang="ru-RU" b="1" dirty="0">
                <a:latin typeface="Arial" pitchFamily="34" charset="0"/>
              </a:rPr>
              <a:t> возникновении ЧС</a:t>
            </a:r>
            <a:endParaRPr lang="ru-RU" sz="1600" b="1" strike="sngStrike" dirty="0">
              <a:solidFill>
                <a:srgbClr val="0033CC"/>
              </a:solidFill>
              <a:latin typeface="Arial" pitchFamily="34" charset="0"/>
            </a:endParaRP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68313" y="3213100"/>
            <a:ext cx="8280400" cy="833438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ru-RU" b="1"/>
              <a:t>3. Схемы реагирования органов управления, сил и средств на </a:t>
            </a:r>
          </a:p>
          <a:p>
            <a:pPr marL="342900" indent="-342900"/>
            <a:r>
              <a:rPr lang="ru-RU" b="1"/>
              <a:t>различные риски возникновения ЧС (решение председателя КЧС)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468313" y="4221163"/>
            <a:ext cx="8280400" cy="720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ru-RU" b="1"/>
              <a:t>4. Расчет сил и средств , привлекаемых для выполнения   </a:t>
            </a:r>
          </a:p>
          <a:p>
            <a:pPr marL="342900" indent="-342900"/>
            <a:r>
              <a:rPr lang="ru-RU" b="1"/>
              <a:t>мероприятий   при   угрозе  и   возникновении ЧС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468313" y="5229225"/>
            <a:ext cx="8280400" cy="847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defRPr/>
            </a:pPr>
            <a:r>
              <a:rPr lang="ru-RU" b="1" dirty="0">
                <a:latin typeface="Arial" pitchFamily="34" charset="0"/>
              </a:rPr>
              <a:t>5. Организация управления, связи и  оповещения при  угрозе </a:t>
            </a:r>
          </a:p>
          <a:p>
            <a:pPr marL="342900" indent="-342900">
              <a:defRPr/>
            </a:pPr>
            <a:r>
              <a:rPr lang="ru-RU" b="1" dirty="0">
                <a:latin typeface="Arial" pitchFamily="34" charset="0"/>
              </a:rPr>
              <a:t>и  возникновении  ЧС</a:t>
            </a:r>
            <a:endParaRPr lang="ru-RU" sz="1600" b="1" strike="sngStrike" dirty="0">
              <a:solidFill>
                <a:srgbClr val="0033CC"/>
              </a:solidFill>
              <a:latin typeface="Arial" pitchFamily="34" charset="0"/>
            </a:endParaRPr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68313" y="1052513"/>
            <a:ext cx="8280400" cy="847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>
              <a:buFontTx/>
              <a:buAutoNum type="arabicPeriod"/>
            </a:pPr>
            <a:r>
              <a:rPr lang="ru-RU" b="1"/>
              <a:t>Возможная обстановка </a:t>
            </a:r>
            <a:r>
              <a:rPr lang="ru-RU" b="1" i="1">
                <a:solidFill>
                  <a:srgbClr val="0033CC"/>
                </a:solidFill>
              </a:rPr>
              <a:t>(соответствующего масштаба план </a:t>
            </a:r>
          </a:p>
          <a:p>
            <a:pPr marL="342900" indent="-342900"/>
            <a:r>
              <a:rPr lang="ru-RU" b="1" i="1">
                <a:solidFill>
                  <a:srgbClr val="0033CC"/>
                </a:solidFill>
              </a:rPr>
              <a:t>обстановки)</a:t>
            </a:r>
            <a:r>
              <a:rPr lang="ru-RU" b="1"/>
              <a:t> при возникновении ЧС</a:t>
            </a:r>
          </a:p>
        </p:txBody>
      </p:sp>
      <p:sp>
        <p:nvSpPr>
          <p:cNvPr id="69639" name="Rectangle 8"/>
          <p:cNvSpPr>
            <a:spLocks noChangeArrowheads="1"/>
          </p:cNvSpPr>
          <p:nvPr/>
        </p:nvSpPr>
        <p:spPr bwMode="auto">
          <a:xfrm>
            <a:off x="2700338" y="260350"/>
            <a:ext cx="3311525" cy="485775"/>
          </a:xfrm>
          <a:prstGeom prst="rect">
            <a:avLst/>
          </a:prstGeom>
          <a:solidFill>
            <a:srgbClr val="FFCC99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Приложения</a:t>
            </a:r>
            <a:r>
              <a:rPr lang="ru-RU" sz="2400"/>
              <a:t> </a:t>
            </a:r>
          </a:p>
        </p:txBody>
      </p:sp>
      <p:cxnSp>
        <p:nvCxnSpPr>
          <p:cNvPr id="69640" name="AutoShape 9"/>
          <p:cNvCxnSpPr>
            <a:cxnSpLocks noChangeShapeType="1"/>
            <a:stCxn id="69639" idx="2"/>
            <a:endCxn id="46087" idx="1"/>
          </p:cNvCxnSpPr>
          <p:nvPr/>
        </p:nvCxnSpPr>
        <p:spPr bwMode="auto">
          <a:xfrm rot="5400000">
            <a:off x="2054226" y="-825500"/>
            <a:ext cx="715962" cy="3887787"/>
          </a:xfrm>
          <a:prstGeom prst="bentConnector4">
            <a:avLst>
              <a:gd name="adj1" fmla="val 19292"/>
              <a:gd name="adj2" fmla="val 105880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9641" name="AutoShape 10"/>
          <p:cNvCxnSpPr>
            <a:cxnSpLocks noChangeShapeType="1"/>
            <a:stCxn id="46087" idx="1"/>
            <a:endCxn id="46083" idx="1"/>
          </p:cNvCxnSpPr>
          <p:nvPr/>
        </p:nvCxnSpPr>
        <p:spPr bwMode="auto">
          <a:xfrm rot="10800000" flipH="1" flipV="1">
            <a:off x="468313" y="1476375"/>
            <a:ext cx="1587" cy="1081088"/>
          </a:xfrm>
          <a:prstGeom prst="bentConnector3">
            <a:avLst>
              <a:gd name="adj1" fmla="val -14400005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9642" name="AutoShape 11"/>
          <p:cNvCxnSpPr>
            <a:cxnSpLocks noChangeShapeType="1"/>
            <a:stCxn id="46083" idx="1"/>
            <a:endCxn id="46084" idx="1"/>
          </p:cNvCxnSpPr>
          <p:nvPr/>
        </p:nvCxnSpPr>
        <p:spPr bwMode="auto">
          <a:xfrm rot="10800000" flipV="1">
            <a:off x="468313" y="2557463"/>
            <a:ext cx="1587" cy="1073150"/>
          </a:xfrm>
          <a:prstGeom prst="bentConnector3">
            <a:avLst>
              <a:gd name="adj1" fmla="val 14395468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9643" name="AutoShape 12"/>
          <p:cNvCxnSpPr>
            <a:cxnSpLocks noChangeShapeType="1"/>
            <a:stCxn id="46084" idx="1"/>
            <a:endCxn id="46085" idx="1"/>
          </p:cNvCxnSpPr>
          <p:nvPr/>
        </p:nvCxnSpPr>
        <p:spPr bwMode="auto">
          <a:xfrm rot="10800000" flipV="1">
            <a:off x="468313" y="3630613"/>
            <a:ext cx="1587" cy="950912"/>
          </a:xfrm>
          <a:prstGeom prst="bentConnector3">
            <a:avLst>
              <a:gd name="adj1" fmla="val 14395468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69644" name="AutoShape 13"/>
          <p:cNvCxnSpPr>
            <a:cxnSpLocks noChangeShapeType="1"/>
            <a:stCxn id="46085" idx="1"/>
            <a:endCxn id="46086" idx="1"/>
          </p:cNvCxnSpPr>
          <p:nvPr/>
        </p:nvCxnSpPr>
        <p:spPr bwMode="auto">
          <a:xfrm rot="10800000" flipH="1" flipV="1">
            <a:off x="468313" y="4581525"/>
            <a:ext cx="1587" cy="1071563"/>
          </a:xfrm>
          <a:prstGeom prst="bentConnector3">
            <a:avLst>
              <a:gd name="adj1" fmla="val -14400005"/>
            </a:avLst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5" grpId="0" animBg="1"/>
      <p:bldP spid="4608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4"/>
          <p:cNvSpPr txBox="1">
            <a:spLocks noChangeArrowheads="1"/>
          </p:cNvSpPr>
          <p:nvPr/>
        </p:nvSpPr>
        <p:spPr bwMode="auto">
          <a:xfrm>
            <a:off x="395288" y="115888"/>
            <a:ext cx="8280400" cy="6477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>
              <a:buFontTx/>
              <a:buAutoNum type="arabicPeriod"/>
            </a:pPr>
            <a:r>
              <a:rPr lang="ru-RU" b="1" dirty="0"/>
              <a:t>Возможная обстановка </a:t>
            </a:r>
            <a:r>
              <a:rPr lang="ru-RU" b="1" i="1" dirty="0">
                <a:solidFill>
                  <a:srgbClr val="0033CC"/>
                </a:solidFill>
              </a:rPr>
              <a:t>(соответствующего масштаба план </a:t>
            </a:r>
          </a:p>
          <a:p>
            <a:pPr marL="342900" indent="-342900" algn="ctr"/>
            <a:r>
              <a:rPr lang="ru-RU" b="1" i="1" dirty="0">
                <a:solidFill>
                  <a:srgbClr val="0033CC"/>
                </a:solidFill>
              </a:rPr>
              <a:t>обстановки)</a:t>
            </a:r>
            <a:r>
              <a:rPr lang="ru-RU" b="1" dirty="0"/>
              <a:t> при возникновении ЧС</a:t>
            </a:r>
          </a:p>
        </p:txBody>
      </p:sp>
      <p:pic>
        <p:nvPicPr>
          <p:cNvPr id="70659" name="Picture 6" descr="C:\Users\YJakovenko\Desktop\План действий\Возможная обстановк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771525"/>
            <a:ext cx="8751887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12"/>
          <p:cNvSpPr txBox="1">
            <a:spLocks noChangeArrowheads="1"/>
          </p:cNvSpPr>
          <p:nvPr/>
        </p:nvSpPr>
        <p:spPr bwMode="auto">
          <a:xfrm>
            <a:off x="147638" y="255588"/>
            <a:ext cx="8604250" cy="69215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b="1"/>
              <a:t>2. Календарный план основных мероприятий при  угрозе  и</a:t>
            </a:r>
          </a:p>
          <a:p>
            <a:pPr marL="342900" indent="-342900" algn="ctr"/>
            <a:r>
              <a:rPr lang="ru-RU" b="1"/>
              <a:t> возникновении чрезвычайных ситуаций</a:t>
            </a:r>
          </a:p>
        </p:txBody>
      </p:sp>
      <p:graphicFrame>
        <p:nvGraphicFramePr>
          <p:cNvPr id="5" name="Object 15"/>
          <p:cNvGraphicFramePr>
            <a:graphicFrameLocks noChangeAspect="1"/>
          </p:cNvGraphicFramePr>
          <p:nvPr>
            <p:ph/>
          </p:nvPr>
        </p:nvGraphicFramePr>
        <p:xfrm>
          <a:off x="144463" y="1187450"/>
          <a:ext cx="7900987" cy="5219700"/>
        </p:xfrm>
        <a:graphic>
          <a:graphicData uri="http://schemas.openxmlformats.org/presentationml/2006/ole">
            <p:oleObj spid="_x0000_s43010" name="Документ" r:id="rId3" imgW="9753600" imgH="5490972" progId="Word.Document.8">
              <p:embed/>
            </p:oleObj>
          </a:graphicData>
        </a:graphic>
      </p:graphicFrame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4" cstate="print"/>
          <a:srcRect l="27162" t="14030" r="23814" b="15088"/>
          <a:stretch>
            <a:fillRect/>
          </a:stretch>
        </p:blipFill>
        <p:spPr bwMode="auto">
          <a:xfrm>
            <a:off x="5457825" y="2495550"/>
            <a:ext cx="3657600" cy="4229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0" y="958850"/>
            <a:ext cx="9144000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1200" indent="-449263" algn="ctr" eaLnBrk="0" hangingPunct="0"/>
            <a:r>
              <a:rPr lang="ru-RU" b="1">
                <a:solidFill>
                  <a:srgbClr val="FF3300"/>
                </a:solidFill>
              </a:rPr>
              <a:t>На план наносятся следующие данные:</a:t>
            </a:r>
          </a:p>
          <a:p>
            <a:pPr marL="711200" indent="-449263" algn="ctr" eaLnBrk="0" hangingPunct="0"/>
            <a:endParaRPr lang="ru-RU" sz="1200">
              <a:solidFill>
                <a:srgbClr val="FF3300"/>
              </a:solidFill>
            </a:endParaRP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граница объекта;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ПОО, расположенные вблизи территории объекта;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границы зон возможного заражения;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рубежи постановки отсечных водяных завес при различных направлениях ветра;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места расположения ближайших гидротехнических сооружений;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границы зон возможного катастрофического затопления;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местные и магистральные нефте-, газо-, продуктопроводы, линии электропередач, проходящие вблизи объекта;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защитные сооружения;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автопредприятия, от которых выделяется транспорт для эвакуации работников объекта;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маршруты эвакуации и выхода работников из зон заражения (загрязнения) при различных направлениях ветра, из зон затопления;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места сбора подлежащих эвакуации работников;</a:t>
            </a:r>
          </a:p>
          <a:p>
            <a:pPr marL="711200" indent="-449263" eaLnBrk="0" hangingPunct="0"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</a:pPr>
            <a:r>
              <a:rPr lang="ru-RU" sz="1700" b="1">
                <a:solidFill>
                  <a:srgbClr val="292929"/>
                </a:solidFill>
              </a:rPr>
              <a:t>места сбора формирований, предназначенных для проведения АСДНР.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228600" y="220663"/>
            <a:ext cx="876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72708" name="Text Box 6"/>
          <p:cNvSpPr txBox="1">
            <a:spLocks noChangeArrowheads="1"/>
          </p:cNvSpPr>
          <p:nvPr/>
        </p:nvSpPr>
        <p:spPr bwMode="auto">
          <a:xfrm>
            <a:off x="539750" y="87313"/>
            <a:ext cx="8280400" cy="6175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b="1" dirty="0"/>
              <a:t>3. Схемы реагирования органов управления, сил и средств на </a:t>
            </a:r>
          </a:p>
          <a:p>
            <a:pPr marL="342900" indent="-342900" algn="ctr"/>
            <a:r>
              <a:rPr lang="ru-RU" b="1" dirty="0"/>
              <a:t>различные риски возникновения ЧС </a:t>
            </a:r>
            <a:r>
              <a:rPr lang="ru-RU" b="1" dirty="0" smtClean="0"/>
              <a:t>Решение </a:t>
            </a:r>
            <a:r>
              <a:rPr lang="ru-RU" b="1" dirty="0"/>
              <a:t>председателя </a:t>
            </a:r>
            <a:r>
              <a:rPr lang="ru-RU" b="1" dirty="0" smtClean="0"/>
              <a:t>КЧС</a:t>
            </a:r>
            <a:endParaRPr lang="ru-RU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7778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1800" b="0" dirty="0" smtClean="0"/>
              <a:t>План расстановки сил и средств </a:t>
            </a:r>
            <a:br>
              <a:rPr lang="ru-RU" sz="1800" b="0" dirty="0" smtClean="0"/>
            </a:br>
            <a:r>
              <a:rPr lang="ru-RU" sz="1800" b="0" dirty="0" smtClean="0"/>
              <a:t>при ликвидации аварийной ситуации</a:t>
            </a:r>
          </a:p>
        </p:txBody>
      </p:sp>
      <p:sp>
        <p:nvSpPr>
          <p:cNvPr id="73731" name="Text Box 6"/>
          <p:cNvSpPr txBox="1">
            <a:spLocks noChangeArrowheads="1"/>
          </p:cNvSpPr>
          <p:nvPr/>
        </p:nvSpPr>
        <p:spPr bwMode="auto">
          <a:xfrm>
            <a:off x="539750" y="87313"/>
            <a:ext cx="8280400" cy="617537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/>
            <a:r>
              <a:rPr lang="ru-RU" b="1"/>
              <a:t>3. Схемы реагирования органов управления, сил и средств на </a:t>
            </a:r>
          </a:p>
          <a:p>
            <a:pPr marL="342900" indent="-342900"/>
            <a:r>
              <a:rPr lang="ru-RU" b="1"/>
              <a:t>различные риски возникновения ЧС (Решение председателя КЧС….)</a:t>
            </a:r>
          </a:p>
        </p:txBody>
      </p:sp>
      <p:pic>
        <p:nvPicPr>
          <p:cNvPr id="73732" name="Picture 275" descr="C:\Users\YJakovenko\Desktop\План действий\Решение 3.1 Пожар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63" y="742950"/>
            <a:ext cx="8682037" cy="608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5" descr="C:\Users\YJakovenko\Desktop\План действий\Решение 3.2 РХБ без эвакуации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1625"/>
            <a:ext cx="9105900" cy="622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YJakovenko\Desktop\План действий\Решение 3.3 РХБ с эвакуацие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" y="247650"/>
            <a:ext cx="9083675" cy="633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YJakovenko\Desktop\План действий\Решение 3.4 Взрыв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75" y="242888"/>
            <a:ext cx="9085263" cy="644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895" y="171450"/>
            <a:ext cx="8819515" cy="30435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 smtClean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Общие принципы планирования мероприятий по защите населения и территорий от опасностей мирного и военного времени</a:t>
            </a:r>
          </a:p>
          <a:p>
            <a:pPr indent="0">
              <a:buNone/>
            </a:pPr>
            <a:endParaRPr lang="ru-RU" sz="24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AutoNum type="arabicPeriod"/>
            </a:pPr>
            <a:endParaRPr lang="ru-RU" sz="2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endParaRPr lang="ru-RU" sz="20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Изображение 2" descr="vebka-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8500" y="3215005"/>
            <a:ext cx="7599045" cy="363093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114300" y="190500"/>
            <a:ext cx="8905875" cy="65436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78" name="Text Box 3"/>
          <p:cNvSpPr txBox="1">
            <a:spLocks noChangeArrowheads="1"/>
          </p:cNvSpPr>
          <p:nvPr/>
        </p:nvSpPr>
        <p:spPr bwMode="auto">
          <a:xfrm>
            <a:off x="0" y="144463"/>
            <a:ext cx="899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3079" name="Rectangle 4"/>
          <p:cNvSpPr>
            <a:spLocks noChangeArrowheads="1"/>
          </p:cNvSpPr>
          <p:nvPr/>
        </p:nvSpPr>
        <p:spPr bwMode="auto">
          <a:xfrm>
            <a:off x="304800" y="457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5"/>
          <p:cNvSpPr>
            <a:spLocks noChangeArrowheads="1"/>
          </p:cNvSpPr>
          <p:nvPr/>
        </p:nvSpPr>
        <p:spPr bwMode="auto">
          <a:xfrm>
            <a:off x="609600" y="381000"/>
            <a:ext cx="8229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1" name="Rectangle 6"/>
          <p:cNvSpPr>
            <a:spLocks noChangeArrowheads="1"/>
          </p:cNvSpPr>
          <p:nvPr/>
        </p:nvSpPr>
        <p:spPr bwMode="auto">
          <a:xfrm>
            <a:off x="533400" y="685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0183" name="Object 7"/>
          <p:cNvGraphicFramePr>
            <a:graphicFrameLocks noChangeAspect="1"/>
          </p:cNvGraphicFramePr>
          <p:nvPr/>
        </p:nvGraphicFramePr>
        <p:xfrm>
          <a:off x="539750" y="1557338"/>
          <a:ext cx="7848600" cy="1752600"/>
        </p:xfrm>
        <a:graphic>
          <a:graphicData uri="http://schemas.openxmlformats.org/presentationml/2006/ole">
            <p:oleObj spid="_x0000_s44034" name="Документ" r:id="rId3" imgW="6623304" imgH="1560576" progId="Word.Document.8">
              <p:embed/>
            </p:oleObj>
          </a:graphicData>
        </a:graphic>
      </p:graphicFrame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0" y="836613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eaLnBrk="0" hangingPunct="0"/>
            <a:r>
              <a:rPr lang="ru-RU" sz="1600" b="1">
                <a:latin typeface="Times New Roman" pitchFamily="18" charset="0"/>
              </a:rPr>
              <a:t>Расчет сил и средств объекта, привлекаемых для ликвидации последствий аварий на коммунально-энергетических сетях (</a:t>
            </a:r>
            <a:r>
              <a:rPr lang="ru-RU" sz="1600" b="1" i="1">
                <a:latin typeface="Times New Roman" pitchFamily="18" charset="0"/>
              </a:rPr>
              <a:t>вариант</a:t>
            </a:r>
            <a:r>
              <a:rPr lang="ru-RU" sz="1600" b="1">
                <a:latin typeface="Times New Roman" pitchFamily="18" charset="0"/>
              </a:rPr>
              <a:t>)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0" y="2781300"/>
            <a:ext cx="91440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eaLnBrk="0" hangingPunct="0"/>
            <a:r>
              <a:rPr lang="ru-RU" sz="1600" b="1">
                <a:latin typeface="Times New Roman" pitchFamily="18" charset="0"/>
              </a:rPr>
              <a:t>Расчет сил и средств объекта, привлекаемых для локализации и ликвидации пожара (</a:t>
            </a:r>
            <a:r>
              <a:rPr lang="ru-RU" sz="1600" b="1" i="1">
                <a:latin typeface="Times New Roman" pitchFamily="18" charset="0"/>
              </a:rPr>
              <a:t>вариант</a:t>
            </a:r>
            <a:r>
              <a:rPr lang="ru-RU" sz="1600" b="1">
                <a:latin typeface="Times New Roman" pitchFamily="18" charset="0"/>
              </a:rPr>
              <a:t>)</a:t>
            </a:r>
          </a:p>
        </p:txBody>
      </p:sp>
      <p:sp>
        <p:nvSpPr>
          <p:cNvPr id="3084" name="Rectangle 10"/>
          <p:cNvSpPr>
            <a:spLocks noChangeArrowheads="1"/>
          </p:cNvSpPr>
          <p:nvPr/>
        </p:nvSpPr>
        <p:spPr bwMode="auto">
          <a:xfrm>
            <a:off x="228600" y="3048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179388" y="4581525"/>
            <a:ext cx="8763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algn="ctr" eaLnBrk="0" hangingPunct="0"/>
            <a:r>
              <a:rPr lang="ru-RU" sz="1600" b="1">
                <a:latin typeface="Times New Roman" pitchFamily="18" charset="0"/>
              </a:rPr>
              <a:t>Расчет сил и средств для ликвидации последствий аварий на соседних объектах (</a:t>
            </a:r>
            <a:r>
              <a:rPr lang="ru-RU" sz="1600" b="1" i="1">
                <a:latin typeface="Times New Roman" pitchFamily="18" charset="0"/>
              </a:rPr>
              <a:t>вариант</a:t>
            </a:r>
            <a:r>
              <a:rPr lang="ru-RU" sz="2000" b="1">
                <a:latin typeface="Times New Roman" pitchFamily="18" charset="0"/>
              </a:rPr>
              <a:t>)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3086" name="Rectangle 12"/>
          <p:cNvSpPr>
            <a:spLocks noChangeArrowheads="1"/>
          </p:cNvSpPr>
          <p:nvPr/>
        </p:nvSpPr>
        <p:spPr bwMode="auto">
          <a:xfrm>
            <a:off x="228600" y="5638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087" name="Rectangle 13"/>
          <p:cNvSpPr>
            <a:spLocks noChangeArrowheads="1"/>
          </p:cNvSpPr>
          <p:nvPr/>
        </p:nvSpPr>
        <p:spPr bwMode="auto">
          <a:xfrm>
            <a:off x="609600" y="3276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0190" name="Object 14"/>
          <p:cNvGraphicFramePr>
            <a:graphicFrameLocks noChangeAspect="1"/>
          </p:cNvGraphicFramePr>
          <p:nvPr/>
        </p:nvGraphicFramePr>
        <p:xfrm>
          <a:off x="611188" y="3429000"/>
          <a:ext cx="7848600" cy="1754188"/>
        </p:xfrm>
        <a:graphic>
          <a:graphicData uri="http://schemas.openxmlformats.org/presentationml/2006/ole">
            <p:oleObj spid="_x0000_s44035" name="Документ" r:id="rId4" imgW="6623304" imgH="1754124" progId="Word.Document.8">
              <p:embed/>
            </p:oleObj>
          </a:graphicData>
        </a:graphic>
      </p:graphicFrame>
      <p:sp>
        <p:nvSpPr>
          <p:cNvPr id="3088" name="Rectangle 15"/>
          <p:cNvSpPr>
            <a:spLocks noChangeArrowheads="1"/>
          </p:cNvSpPr>
          <p:nvPr/>
        </p:nvSpPr>
        <p:spPr bwMode="auto">
          <a:xfrm>
            <a:off x="609600" y="5943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0192" name="Object 16"/>
          <p:cNvGraphicFramePr>
            <a:graphicFrameLocks noChangeAspect="1"/>
          </p:cNvGraphicFramePr>
          <p:nvPr/>
        </p:nvGraphicFramePr>
        <p:xfrm>
          <a:off x="611188" y="5270500"/>
          <a:ext cx="7921625" cy="1587500"/>
        </p:xfrm>
        <a:graphic>
          <a:graphicData uri="http://schemas.openxmlformats.org/presentationml/2006/ole">
            <p:oleObj spid="_x0000_s44036" name="Документ" r:id="rId5" imgW="6593583" imgH="1490110" progId="Word.Document.8">
              <p:embed/>
            </p:oleObj>
          </a:graphicData>
        </a:graphic>
      </p:graphicFrame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611188" y="115888"/>
            <a:ext cx="8280400" cy="720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b="1" dirty="0"/>
              <a:t>4. Расчет сил и средств , привлекаемых для выполнения   </a:t>
            </a:r>
          </a:p>
          <a:p>
            <a:pPr marL="342900" indent="-342900" algn="ctr"/>
            <a:r>
              <a:rPr lang="ru-RU" b="1" dirty="0"/>
              <a:t>мероприятий   при   угрозе  и   возникновении ЧС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4" grpId="0"/>
      <p:bldP spid="50185" grpId="0"/>
      <p:bldP spid="50187" grpId="0"/>
      <p:bldP spid="50193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4"/>
          <p:cNvSpPr txBox="1">
            <a:spLocks noChangeArrowheads="1"/>
          </p:cNvSpPr>
          <p:nvPr/>
        </p:nvSpPr>
        <p:spPr bwMode="auto">
          <a:xfrm>
            <a:off x="468313" y="104775"/>
            <a:ext cx="8280400" cy="847725"/>
          </a:xfrm>
          <a:prstGeom prst="rect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342900" indent="-342900" algn="ctr"/>
            <a:r>
              <a:rPr lang="ru-RU" b="1" dirty="0"/>
              <a:t>5. Организация управления, оповещения и связи  при  угрозе </a:t>
            </a:r>
          </a:p>
          <a:p>
            <a:pPr marL="342900" indent="-342900" algn="ctr"/>
            <a:r>
              <a:rPr lang="ru-RU" b="1" dirty="0"/>
              <a:t>и  возникновении  чрезвычайных ситуаций</a:t>
            </a:r>
          </a:p>
        </p:txBody>
      </p:sp>
      <p:sp>
        <p:nvSpPr>
          <p:cNvPr id="141317" name="Text Box 5"/>
          <p:cNvSpPr txBox="1">
            <a:spLocks noChangeArrowheads="1"/>
          </p:cNvSpPr>
          <p:nvPr/>
        </p:nvSpPr>
        <p:spPr bwMode="auto">
          <a:xfrm>
            <a:off x="250825" y="1268413"/>
            <a:ext cx="8713788" cy="1704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</a:rPr>
              <a:t>     </a:t>
            </a: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В приложении разрабатываются</a:t>
            </a:r>
            <a:r>
              <a:rPr lang="en-US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</a:t>
            </a: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схемы:</a:t>
            </a:r>
          </a:p>
          <a:p>
            <a:pPr>
              <a:lnSpc>
                <a:spcPct val="110000"/>
              </a:lnSpc>
              <a:defRPr/>
            </a:pPr>
            <a:endParaRPr lang="ru-RU" sz="1000" b="1" dirty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Arial" pitchFamily="34" charset="0"/>
            </a:endParaRPr>
          </a:p>
          <a:p>
            <a:pPr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 управления проведением АСДНР на объекте;</a:t>
            </a:r>
          </a:p>
          <a:p>
            <a:pPr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 оповещения рабочих, служащих и населения прилегающих жилых кварталов при угрозе и возникновении ЧС;</a:t>
            </a:r>
          </a:p>
          <a:p>
            <a:pPr>
              <a:spcAft>
                <a:spcPts val="600"/>
              </a:spcAft>
              <a:buClr>
                <a:srgbClr val="FF0000"/>
              </a:buClr>
              <a:buSzPct val="80000"/>
              <a:buFont typeface="Wingdings" pitchFamily="2" charset="2"/>
              <a:buChar char="Ø"/>
              <a:defRPr/>
            </a:pPr>
            <a:r>
              <a:rPr lang="ru-RU" sz="16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   организации связи при проведении АСДНР на объекте.</a:t>
            </a:r>
          </a:p>
        </p:txBody>
      </p:sp>
      <p:pic>
        <p:nvPicPr>
          <p:cNvPr id="77828" name="Picture 6"/>
          <p:cNvPicPr>
            <a:picLocks noChangeAspect="1" noChangeArrowheads="1"/>
          </p:cNvPicPr>
          <p:nvPr/>
        </p:nvPicPr>
        <p:blipFill>
          <a:blip r:embed="rId2" cstate="print"/>
          <a:srcRect l="21849" t="15495" r="4909" b="15852"/>
          <a:stretch>
            <a:fillRect/>
          </a:stretch>
        </p:blipFill>
        <p:spPr bwMode="auto">
          <a:xfrm>
            <a:off x="107950" y="3325813"/>
            <a:ext cx="4392613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7"/>
          <p:cNvPicPr>
            <a:picLocks noChangeAspect="1" noChangeArrowheads="1"/>
          </p:cNvPicPr>
          <p:nvPr/>
        </p:nvPicPr>
        <p:blipFill>
          <a:blip r:embed="rId3" cstate="print"/>
          <a:srcRect l="21550" t="15495" r="5508" b="16110"/>
          <a:stretch>
            <a:fillRect/>
          </a:stretch>
        </p:blipFill>
        <p:spPr bwMode="auto">
          <a:xfrm>
            <a:off x="4643438" y="3325813"/>
            <a:ext cx="43926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Kartinka_Spasibo_za_vnimanie_dlya_prezentaciy_1-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0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Прямоугольник 142337"/>
          <p:cNvSpPr/>
          <p:nvPr/>
        </p:nvSpPr>
        <p:spPr>
          <a:xfrm>
            <a:off x="164465" y="189230"/>
            <a:ext cx="8800465" cy="16300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ru-RU" sz="2800" b="1" dirty="0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 – </a:t>
            </a:r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процесс руководства деятельностью, организаций, сил, группы или отдельных  людей, направленный на достижение определенной, заранее поставленной цели</a:t>
            </a:r>
          </a:p>
        </p:txBody>
      </p:sp>
      <p:sp>
        <p:nvSpPr>
          <p:cNvPr id="11266" name="Прямоугольник 142338"/>
          <p:cNvSpPr/>
          <p:nvPr/>
        </p:nvSpPr>
        <p:spPr>
          <a:xfrm>
            <a:off x="2209800" y="2438400"/>
            <a:ext cx="4343400" cy="76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 eaLnBrk="0" hangingPunct="0"/>
            <a:endParaRPr lang="ru-RU" sz="2400" b="0" dirty="0">
              <a:latin typeface="Times New Roman" panose="02020603050405020304" pitchFamily="18" charset="0"/>
            </a:endParaRPr>
          </a:p>
        </p:txBody>
      </p:sp>
      <p:sp>
        <p:nvSpPr>
          <p:cNvPr id="11267" name="Прямоугольник 142339"/>
          <p:cNvSpPr/>
          <p:nvPr/>
        </p:nvSpPr>
        <p:spPr>
          <a:xfrm>
            <a:off x="2308860" y="2286000"/>
            <a:ext cx="4683125" cy="457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>
            <a:solidFill>
              <a:schemeClr val="accent2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 eaLnBrk="0" hangingPunct="0"/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Управление включает</a:t>
            </a:r>
          </a:p>
        </p:txBody>
      </p:sp>
      <p:sp>
        <p:nvSpPr>
          <p:cNvPr id="11268" name="Прямоугольник 142340"/>
          <p:cNvSpPr/>
          <p:nvPr/>
        </p:nvSpPr>
        <p:spPr>
          <a:xfrm>
            <a:off x="2437130" y="3352800"/>
            <a:ext cx="2506980" cy="609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>
            <a:solidFill>
              <a:schemeClr val="accent2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2075" tIns="46038" rIns="92075" bIns="46038" anchor="ctr" anchorCtr="1"/>
          <a:lstStyle/>
          <a:p>
            <a:pPr algn="ctr" defTabSz="762000" eaLnBrk="0" hangingPunct="0">
              <a:spcBef>
                <a:spcPct val="50000"/>
              </a:spcBef>
            </a:pPr>
            <a:r>
              <a:rPr lang="en-US" altLang="x-none" sz="2300" b="1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Планирование</a:t>
            </a:r>
          </a:p>
        </p:txBody>
      </p:sp>
      <p:sp>
        <p:nvSpPr>
          <p:cNvPr id="11269" name="Прямоугольник 142341"/>
          <p:cNvSpPr/>
          <p:nvPr/>
        </p:nvSpPr>
        <p:spPr>
          <a:xfrm>
            <a:off x="5172710" y="3352800"/>
            <a:ext cx="2095500" cy="609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>
            <a:solidFill>
              <a:schemeClr val="accent2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2075" tIns="46038" rIns="92075" bIns="46038" anchor="ctr" anchorCtr="1"/>
          <a:lstStyle/>
          <a:p>
            <a:pPr algn="ctr" defTabSz="762000" eaLnBrk="0" hangingPunct="0">
              <a:spcBef>
                <a:spcPct val="50000"/>
              </a:spcBef>
            </a:pPr>
            <a:r>
              <a:rPr lang="en-US" altLang="x-none" sz="2300" b="1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Исполнение</a:t>
            </a:r>
          </a:p>
        </p:txBody>
      </p:sp>
      <p:sp>
        <p:nvSpPr>
          <p:cNvPr id="11270" name="Прямое соединение 142342"/>
          <p:cNvSpPr/>
          <p:nvPr/>
        </p:nvSpPr>
        <p:spPr>
          <a:xfrm flipH="1">
            <a:off x="1371600" y="2895600"/>
            <a:ext cx="3352800" cy="457200"/>
          </a:xfrm>
          <a:prstGeom prst="line">
            <a:avLst/>
          </a:prstGeom>
          <a:ln w="9525">
            <a:noFill/>
          </a:ln>
        </p:spPr>
      </p:sp>
      <p:sp>
        <p:nvSpPr>
          <p:cNvPr id="11271" name="Прямое соединение 142343"/>
          <p:cNvSpPr/>
          <p:nvPr/>
        </p:nvSpPr>
        <p:spPr>
          <a:xfrm flipH="1">
            <a:off x="3581400" y="2895600"/>
            <a:ext cx="1143000" cy="457200"/>
          </a:xfrm>
          <a:prstGeom prst="line">
            <a:avLst/>
          </a:prstGeom>
          <a:ln w="9525">
            <a:noFill/>
          </a:ln>
        </p:spPr>
      </p:sp>
      <p:sp>
        <p:nvSpPr>
          <p:cNvPr id="11272" name="Прямоугольник 142344"/>
          <p:cNvSpPr/>
          <p:nvPr/>
        </p:nvSpPr>
        <p:spPr>
          <a:xfrm>
            <a:off x="-635" y="3352800"/>
            <a:ext cx="2210435" cy="6096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flat" cmpd="sng">
            <a:solidFill>
              <a:schemeClr val="accent2">
                <a:lumMod val="50000"/>
              </a:schemeClr>
            </a:solidFill>
            <a:prstDash val="solid"/>
            <a:miter/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92075" tIns="46038" rIns="92075" bIns="46038" anchor="ctr" anchorCtr="1"/>
          <a:lstStyle/>
          <a:p>
            <a:pPr algn="ctr" defTabSz="762000" eaLnBrk="0" hangingPunct="0">
              <a:spcBef>
                <a:spcPct val="50000"/>
              </a:spcBef>
            </a:pPr>
            <a:r>
              <a:rPr lang="en-US" altLang="x-none" sz="2300" b="1" dirty="0" err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Организацию</a:t>
            </a:r>
          </a:p>
        </p:txBody>
      </p:sp>
      <p:grpSp>
        <p:nvGrpSpPr>
          <p:cNvPr id="11273" name="Группа 142345"/>
          <p:cNvGrpSpPr/>
          <p:nvPr/>
        </p:nvGrpSpPr>
        <p:grpSpPr>
          <a:xfrm>
            <a:off x="4648200" y="2743200"/>
            <a:ext cx="4495800" cy="1219200"/>
            <a:chOff x="2928" y="1728"/>
            <a:chExt cx="2832" cy="768"/>
          </a:xfrm>
        </p:grpSpPr>
        <p:sp>
          <p:nvSpPr>
            <p:cNvPr id="11274" name="Прямоугольник 142346"/>
            <p:cNvSpPr/>
            <p:nvPr/>
          </p:nvSpPr>
          <p:spPr>
            <a:xfrm>
              <a:off x="4712" y="2112"/>
              <a:ext cx="1048" cy="38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8575" cap="flat" cmpd="sng">
              <a:solidFill>
                <a:schemeClr val="accent2">
                  <a:lumMod val="50000"/>
                </a:schemeClr>
              </a:solidFill>
              <a:prstDash val="solid"/>
              <a:miter/>
              <a:headEnd type="none" w="med" len="med"/>
              <a:tailEnd type="none" w="med" len="med"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lIns="92075" tIns="46038" rIns="92075" bIns="46038" anchor="ctr" anchorCtr="1"/>
            <a:lstStyle/>
            <a:p>
              <a:pPr algn="ctr" defTabSz="762000" eaLnBrk="0" hangingPunct="0">
                <a:spcBef>
                  <a:spcPct val="50000"/>
                </a:spcBef>
              </a:pPr>
              <a:r>
                <a:rPr lang="en-US" altLang="x-none" sz="2300" b="1" dirty="0" err="1">
                  <a:solidFill>
                    <a:srgbClr val="99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Контроль</a:t>
              </a:r>
            </a:p>
          </p:txBody>
        </p:sp>
        <p:sp>
          <p:nvSpPr>
            <p:cNvPr id="11275" name="Прямое соединение 142347"/>
            <p:cNvSpPr/>
            <p:nvPr/>
          </p:nvSpPr>
          <p:spPr>
            <a:xfrm>
              <a:off x="2928" y="1728"/>
              <a:ext cx="2016" cy="384"/>
            </a:xfrm>
            <a:prstGeom prst="line">
              <a:avLst/>
            </a:prstGeom>
            <a:ln w="9525" cap="flat" cmpd="sng">
              <a:solidFill>
                <a:srgbClr val="990000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11276" name="Прямое соединение 142348"/>
          <p:cNvSpPr/>
          <p:nvPr/>
        </p:nvSpPr>
        <p:spPr>
          <a:xfrm flipH="1">
            <a:off x="1447800" y="2743200"/>
            <a:ext cx="3276600" cy="60960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277" name="Прямое соединение 142349"/>
          <p:cNvSpPr/>
          <p:nvPr/>
        </p:nvSpPr>
        <p:spPr>
          <a:xfrm flipH="1">
            <a:off x="3581400" y="2743200"/>
            <a:ext cx="1143000" cy="60960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278" name="Прямое соединение 142350"/>
          <p:cNvSpPr/>
          <p:nvPr/>
        </p:nvSpPr>
        <p:spPr>
          <a:xfrm>
            <a:off x="4648200" y="2743200"/>
            <a:ext cx="1143000" cy="609600"/>
          </a:xfrm>
          <a:prstGeom prst="line">
            <a:avLst/>
          </a:prstGeom>
          <a:ln w="9525" cap="flat" cmpd="sng">
            <a:solidFill>
              <a:srgbClr val="990000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279" name="Прямоугольник 142351"/>
          <p:cNvSpPr/>
          <p:nvPr/>
        </p:nvSpPr>
        <p:spPr>
          <a:xfrm>
            <a:off x="395288" y="4508500"/>
            <a:ext cx="8382000" cy="1981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endParaRPr lang="ru-RU" altLang="en-US">
              <a:latin typeface="Arial" panose="020B0604020202020204" pitchFamily="34" charset="0"/>
            </a:endParaRPr>
          </a:p>
        </p:txBody>
      </p:sp>
      <p:sp>
        <p:nvSpPr>
          <p:cNvPr id="11280" name="Прямоугольник 142352"/>
          <p:cNvSpPr/>
          <p:nvPr/>
        </p:nvSpPr>
        <p:spPr>
          <a:xfrm>
            <a:off x="14605" y="4508500"/>
            <a:ext cx="91440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eaLnBrk="0" hangingPunct="0"/>
            <a:r>
              <a:rPr lang="ru-RU" sz="2400" b="1">
                <a:solidFill>
                  <a:srgbClr val="99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Планирование мероприятий ГО и защиты от ЧС</a:t>
            </a:r>
            <a:r>
              <a:rPr lang="ru-RU" sz="2400" b="1">
                <a:latin typeface="Arial" panose="020B0604020202020204" pitchFamily="34" charset="0"/>
                <a:cs typeface="Arial" panose="020B0604020202020204" pitchFamily="34" charset="0"/>
              </a:rPr>
              <a:t>  – </a:t>
            </a:r>
            <a:r>
              <a:rPr lang="ru-RU" sz="2400" b="1" i="1">
                <a:latin typeface="Arial" panose="020B0604020202020204" pitchFamily="34" charset="0"/>
                <a:cs typeface="Arial" panose="020B0604020202020204" pitchFamily="34" charset="0"/>
              </a:rPr>
              <a:t>это детальная разработка содержания и порядка выполнения органами управления, силами и средствами  поставленных  задач по  предупреждению, действиям  при угрозе и возникновении ЧС,   а также при организации и ведении ГО</a:t>
            </a:r>
          </a:p>
        </p:txBody>
      </p:sp>
    </p:spTree>
  </p:cSld>
  <p:clrMapOvr>
    <a:masterClrMapping/>
  </p:clrMapOvr>
  <p:transition spd="slow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Текстовое поле 99"/>
          <p:cNvSpPr txBox="1"/>
          <p:nvPr/>
        </p:nvSpPr>
        <p:spPr>
          <a:xfrm>
            <a:off x="11430" y="30480"/>
            <a:ext cx="9135745" cy="6508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4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принципы управления</a:t>
            </a:r>
            <a:r>
              <a:rPr lang="en-US" sz="4000" b="1" i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indent="0" algn="l">
              <a:buFont typeface="Wingdings" panose="05000000000000000000" charset="0"/>
              <a:buNone/>
            </a:pPr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устойчивость;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непрерывность;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оперативность;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гибкость;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скрытность;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плановость;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заблаговременность;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всесторонний учет обстановки;</a:t>
            </a:r>
          </a:p>
          <a:p>
            <a:r>
              <a:rPr lang="en-US" sz="32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взаимодоговоренность сторон.</a:t>
            </a:r>
          </a:p>
          <a:p>
            <a:pPr indent="0" algn="l">
              <a:buFont typeface="Wingdings" panose="05000000000000000000" charset="0"/>
              <a:buNone/>
            </a:pPr>
            <a:endParaRPr lang="en-US" sz="3100" b="1">
              <a:solidFill>
                <a:srgbClr val="C00000"/>
              </a:solidFill>
              <a:latin typeface="Times New Roman" panose="02020603050405020304" pitchFamily="18" charset="0"/>
            </a:endParaRPr>
          </a:p>
          <a:p>
            <a:pPr indent="0" algn="ctr">
              <a:buFont typeface="Wingdings" panose="05000000000000000000" charset="0"/>
              <a:buNone/>
            </a:pPr>
            <a:r>
              <a:rPr lang="en-US" sz="29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(все эти принципы учитываются при планировании мероприятий ГО и защиты от ЧС)</a:t>
            </a:r>
            <a:endParaRPr lang="en-US" altLang="en-US" sz="2900" b="1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3918</Words>
  <Application>Microsoft Office PowerPoint</Application>
  <PresentationFormat>Экран (4:3)</PresentationFormat>
  <Paragraphs>537</Paragraphs>
  <Slides>62</Slides>
  <Notes>13</Notes>
  <HiddenSlides>3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Тема Office</vt:lpstr>
      <vt:lpstr>Документ Microsoft Office Word 97 - 2003</vt:lpstr>
      <vt:lpstr>Документ</vt:lpstr>
      <vt:lpstr>Слайд 1</vt:lpstr>
      <vt:lpstr>Слайд 2</vt:lpstr>
      <vt:lpstr>Основная цель планирования предупреждение возможных ЧС и поддержание в постоянной готовности ОУ, работников, сил и средств организаций  к действиям в случае их возникновения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Цели: обеспечение организованности и целенаправленности в подготовке и проведении мероприятий по защите населения и территорий, повышения устойчивости работы организаций в чрезвычайных ситуациях мирного и военного времени и при их ликвидации.     </vt:lpstr>
      <vt:lpstr>Этапы   разработки плана  действий</vt:lpstr>
      <vt:lpstr>Исходные данные для разработки Плана:</vt:lpstr>
      <vt:lpstr>Слайд 41</vt:lpstr>
      <vt:lpstr>Слайд 42</vt:lpstr>
      <vt:lpstr>Слайд 43</vt:lpstr>
      <vt:lpstr>Порядок разработки, согласования  и корректировки Плана … 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План расстановки сил и средств  при ликвидации аварийной ситуации</vt:lpstr>
      <vt:lpstr>Слайд 57</vt:lpstr>
      <vt:lpstr>Слайд 58</vt:lpstr>
      <vt:lpstr>Слайд 59</vt:lpstr>
      <vt:lpstr>Слайд 60</vt:lpstr>
      <vt:lpstr>Слайд 61</vt:lpstr>
      <vt:lpstr>Слайд 62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WPP Presentation</dc:title>
  <dc:creator>SPEC GO</dc:creator>
  <cp:lastModifiedBy>SPEC GO</cp:lastModifiedBy>
  <cp:revision>79</cp:revision>
  <dcterms:created xsi:type="dcterms:W3CDTF">2019-01-11T06:41:00Z</dcterms:created>
  <dcterms:modified xsi:type="dcterms:W3CDTF">2023-03-14T13:27:40Z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1049-11.2.0.9739</vt:lpwstr>
  </property>
</Properties>
</file>