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92" r:id="rId2"/>
    <p:sldId id="349" r:id="rId3"/>
    <p:sldId id="257" r:id="rId4"/>
    <p:sldId id="260" r:id="rId5"/>
    <p:sldId id="259" r:id="rId6"/>
    <p:sldId id="262" r:id="rId7"/>
    <p:sldId id="261" r:id="rId8"/>
    <p:sldId id="258" r:id="rId9"/>
    <p:sldId id="263" r:id="rId10"/>
    <p:sldId id="418" r:id="rId11"/>
    <p:sldId id="269" r:id="rId12"/>
    <p:sldId id="278" r:id="rId13"/>
    <p:sldId id="268" r:id="rId14"/>
    <p:sldId id="378" r:id="rId15"/>
    <p:sldId id="379" r:id="rId16"/>
    <p:sldId id="380" r:id="rId17"/>
    <p:sldId id="264" r:id="rId18"/>
    <p:sldId id="272" r:id="rId19"/>
    <p:sldId id="273" r:id="rId20"/>
    <p:sldId id="271" r:id="rId21"/>
    <p:sldId id="274" r:id="rId22"/>
    <p:sldId id="270" r:id="rId23"/>
    <p:sldId id="41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13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18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19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20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21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baseline="0" dirty="0"/>
              <a:pPr lvl="0" eaLnBrk="1" hangingPunct="1"/>
              <a:t>‹#›</a:t>
            </a:fld>
            <a:endParaRPr lang="ru-RU" baseline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14.03.2023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560" y="1394460"/>
            <a:ext cx="8819515" cy="5111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Федеральный закон от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06.03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. 2006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№ 35-ФЗ                            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«О противодействии терроризму»</a:t>
            </a:r>
          </a:p>
          <a:p>
            <a:pPr marL="171450" indent="-171450" algn="l">
              <a:buFont typeface="Wingdings" panose="05000000000000000000" charset="0"/>
              <a:buChar char="Ø"/>
            </a:pPr>
            <a:endParaRPr lang="ru-RU" altLang="en-US" sz="10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Указ президента Российской Федерации от 15.02.2006 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№ 116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«О мерах по противодействию терроризму»</a:t>
            </a:r>
          </a:p>
          <a:p>
            <a:pPr marL="171450" indent="-171450" algn="l">
              <a:buFont typeface="Wingdings" panose="05000000000000000000" charset="0"/>
              <a:buChar char="Ø"/>
            </a:pPr>
            <a:endParaRPr lang="ru-RU" altLang="en-US" sz="10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Указ губернатора Воронежской области от 15.12.2017 «Об утверждении положения об управлении по координации деятельности по противодействию терроризму правительства Воронежской области»</a:t>
            </a:r>
          </a:p>
          <a:p>
            <a:pPr marL="171450" indent="-171450" algn="l">
              <a:buFont typeface="Wingdings" panose="05000000000000000000" charset="0"/>
              <a:buChar char="Ø"/>
            </a:pPr>
            <a:endParaRPr lang="ru-RU" altLang="en-US" sz="10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Постановление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Главы городского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округа город Воронеж от 25.02.2016 </a:t>
            </a:r>
            <a:r>
              <a:rPr lang="ru-RU" altLang="en-US" sz="2200" b="1" dirty="0" smtClean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№ 91 </a:t>
            </a:r>
            <a:r>
              <a:rPr lang="ru-RU" altLang="en-US" sz="2200" b="1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</a:rPr>
              <a:t>«О мерах по противодействию терроризму и ликвидации последствий его проявлений на территории городского округа город Воронеж и образованию аппарата антитеррористической комиссии городского округа город Воронеж»</a:t>
            </a:r>
          </a:p>
          <a:p>
            <a:pPr marL="342900" indent="-342900"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9218" name="Rectangle 2"/>
          <p:cNvSpPr>
            <a:spLocks noGrp="1"/>
          </p:cNvSpPr>
          <p:nvPr/>
        </p:nvSpPr>
        <p:spPr>
          <a:xfrm>
            <a:off x="909320" y="141605"/>
            <a:ext cx="7661275" cy="1102995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5305" algn="ctr" eaLnBrk="1" hangingPunct="1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законодательные, нормативные и правовые акты по вопросам борьбы с терроризмом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909320" y="141605"/>
            <a:ext cx="7661275" cy="1102995"/>
          </a:xfrm>
        </p:spPr>
        <p:txBody>
          <a:bodyPr vert="horz" wrap="square" lIns="68580" tIns="34290" rIns="68580" bIns="34290" anchor="ctr">
            <a:normAutofit/>
          </a:bodyPr>
          <a:lstStyle/>
          <a:p>
            <a:pPr indent="535305" algn="ctr" eaLnBrk="1" hangingPunct="1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координации деятельности органов исполнительной власти (федеральных и субъектов РФ) и органов местного самоуправления создаются: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156335" y="1348105"/>
            <a:ext cx="7160895" cy="624205"/>
          </a:xfrm>
          <a:solidFill>
            <a:schemeClr val="bg2"/>
          </a:solidFill>
          <a:ln w="28575">
            <a:noFill/>
            <a:miter lim="800000"/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177800" marR="0" lvl="0" indent="-1778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Национальный антитеррористический комитет</a:t>
            </a:r>
          </a:p>
          <a:p>
            <a:pPr marL="177800" marR="0" lvl="0" indent="-1778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Председатель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директор ФСБ</a:t>
            </a:r>
          </a:p>
        </p:txBody>
      </p:sp>
      <p:sp>
        <p:nvSpPr>
          <p:cNvPr id="22532" name="Rectangle 4"/>
          <p:cNvSpPr/>
          <p:nvPr/>
        </p:nvSpPr>
        <p:spPr>
          <a:xfrm>
            <a:off x="4733925" y="1593056"/>
            <a:ext cx="3032522" cy="399692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endParaRPr lang="ru-RU" sz="2400" dirty="0">
              <a:latin typeface="Arial" panose="020B0604020202020204" pitchFamily="34" charset="0"/>
            </a:endParaRPr>
          </a:p>
        </p:txBody>
      </p:sp>
      <p:grpSp>
        <p:nvGrpSpPr>
          <p:cNvPr id="9237" name="Group 21"/>
          <p:cNvGrpSpPr/>
          <p:nvPr/>
        </p:nvGrpSpPr>
        <p:grpSpPr>
          <a:xfrm>
            <a:off x="2151380" y="5095240"/>
            <a:ext cx="5179695" cy="1120140"/>
            <a:chOff x="1535" y="3116"/>
            <a:chExt cx="3149" cy="814"/>
          </a:xfrm>
        </p:grpSpPr>
        <p:sp>
          <p:nvSpPr>
            <p:cNvPr id="22534" name="Rectangle 15"/>
            <p:cNvSpPr/>
            <p:nvPr/>
          </p:nvSpPr>
          <p:spPr>
            <a:xfrm>
              <a:off x="1927" y="3385"/>
              <a:ext cx="2631" cy="545"/>
            </a:xfrm>
            <a:prstGeom prst="rect">
              <a:avLst/>
            </a:prstGeom>
            <a:solidFill>
              <a:srgbClr val="CCCCFF"/>
            </a:solidFill>
            <a:ln w="28575" cap="flat" cmpd="sng">
              <a:noFill/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22535" name="Rectangle 5"/>
            <p:cNvSpPr/>
            <p:nvPr/>
          </p:nvSpPr>
          <p:spPr>
            <a:xfrm>
              <a:off x="1535" y="3116"/>
              <a:ext cx="3149" cy="8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114300">
                <a:prstClr val="black"/>
              </a:innerShdw>
            </a:effectLst>
          </p:spPr>
          <p:txBody>
            <a:bodyPr anchor="t"/>
            <a:lstStyle/>
            <a:p>
              <a:pPr marL="271780" indent="-271780" algn="ctr">
                <a:lnSpc>
                  <a:spcPts val="2000"/>
                </a:lnSpc>
                <a:spcBef>
                  <a:spcPts val="500"/>
                </a:spcBef>
              </a:pPr>
              <a:r>
                <a:rPr lang="ru-RU" sz="2000" b="1" dirty="0">
                  <a:latin typeface="Times New Roman" panose="02020603050405020304" pitchFamily="18" charset="0"/>
                </a:rPr>
                <a:t>Временные штабы по подготовке и обеспечению безопасности проведения культурно-зрелищных, спортивных и общественно-массовых мероприятий</a:t>
              </a:r>
            </a:p>
          </p:txBody>
        </p:sp>
      </p:grp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95755" y="1972310"/>
            <a:ext cx="6283325" cy="754380"/>
          </a:xfrm>
          <a:prstGeom prst="rect">
            <a:avLst/>
          </a:prstGeom>
          <a:ln>
            <a:noFill/>
          </a:ln>
          <a:extLst>
            <a:ext uri="{AF507438-7753-43E0-B8FC-AC1667EBCBE1}">
              <a14:hiddenEffects xmlns:a14="http://schemas.microsoft.com/office/drawing/2010/main" xmlns="">
                <a:effectLst>
                  <a:innerShdw blurRad="114300">
                    <a:prstClr val="black"/>
                  </a:inn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71780" marR="0" lvl="0" indent="-271780" algn="ctr" defTabSz="914400" rtl="0" eaLnBrk="1" fontAlgn="base" latinLnBrk="0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Федеральный оперативный штаб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71780" marR="0" lvl="0" indent="-271780" algn="ctr" defTabSz="914400" rtl="0" eaLnBrk="1" fontAlgn="base" latinLnBrk="0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Руководитель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назначается председателем комитета</a:t>
            </a: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9246" name="Group 30"/>
          <p:cNvGrpSpPr/>
          <p:nvPr/>
        </p:nvGrpSpPr>
        <p:grpSpPr>
          <a:xfrm>
            <a:off x="1156970" y="2727654"/>
            <a:ext cx="7160148" cy="971856"/>
            <a:chOff x="884" y="1571"/>
            <a:chExt cx="4983" cy="816"/>
          </a:xfrm>
        </p:grpSpPr>
        <p:sp>
          <p:nvSpPr>
            <p:cNvPr id="22538" name="Rectangle 9"/>
            <p:cNvSpPr/>
            <p:nvPr/>
          </p:nvSpPr>
          <p:spPr>
            <a:xfrm>
              <a:off x="1177" y="1948"/>
              <a:ext cx="3926" cy="439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chemeClr val="folHlink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22539" name="Rectangle 8"/>
            <p:cNvSpPr/>
            <p:nvPr/>
          </p:nvSpPr>
          <p:spPr>
            <a:xfrm>
              <a:off x="1031" y="1831"/>
              <a:ext cx="3981" cy="470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chemeClr val="folHlink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884" y="1571"/>
              <a:ext cx="4983" cy="7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innerShdw blurRad="114300">
                      <a:prstClr val="black"/>
                    </a:innerShdw>
                  </a:effectLst>
                </a14:hiddenEffects>
              </a:ext>
            </a:extLst>
          </p:spPr>
          <p:txBody>
            <a:bodyPr/>
            <a:lstStyle/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Антитеррористические комиссии в субъектах РФ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Руководители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– высшие должностные лица  субъектов РФ</a:t>
              </a:r>
              <a:endPara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236" name="Group 20"/>
          <p:cNvGrpSpPr/>
          <p:nvPr/>
        </p:nvGrpSpPr>
        <p:grpSpPr>
          <a:xfrm>
            <a:off x="1577975" y="3567430"/>
            <a:ext cx="6301105" cy="880621"/>
            <a:chOff x="1479" y="2497"/>
            <a:chExt cx="3287" cy="11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542" name="Rectangle 13"/>
            <p:cNvSpPr/>
            <p:nvPr/>
          </p:nvSpPr>
          <p:spPr>
            <a:xfrm>
              <a:off x="1564" y="2497"/>
              <a:ext cx="3130" cy="661"/>
            </a:xfrm>
            <a:prstGeom prst="rect">
              <a:avLst/>
            </a:prstGeom>
            <a:solidFill>
              <a:srgbClr val="66FFFF"/>
            </a:solidFill>
            <a:ln w="28575" cap="flat" cmpd="sng">
              <a:noFill/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479" y="2498"/>
              <a:ext cx="3287" cy="1142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 xmlns="">
                  <a:effectLst>
                    <a:innerShdw blurRad="114300">
                      <a:prstClr val="black"/>
                    </a:inn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Оперативные штабы</a:t>
              </a:r>
            </a:p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Руководители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– руководители  органов ФСБ</a:t>
              </a:r>
              <a:endPara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235" name="Rectangle 19"/>
          <p:cNvSpPr/>
          <p:nvPr/>
        </p:nvSpPr>
        <p:spPr>
          <a:xfrm>
            <a:off x="3788410" y="6464935"/>
            <a:ext cx="5098415" cy="303530"/>
          </a:xfrm>
          <a:prstGeom prst="rect">
            <a:avLst/>
          </a:prstGeom>
          <a:noFill/>
          <a:ln w="28575">
            <a:noFill/>
          </a:ln>
        </p:spPr>
        <p:txBody>
          <a:bodyPr anchor="t"/>
          <a:lstStyle/>
          <a:p>
            <a:pPr marL="271780" indent="-271780" algn="r">
              <a:spcBef>
                <a:spcPct val="20000"/>
              </a:spcBef>
            </a:pPr>
            <a:r>
              <a:rPr lang="ru-RU" sz="2000" b="1" i="1" dirty="0">
                <a:solidFill>
                  <a:srgbClr val="993300"/>
                </a:solidFill>
                <a:latin typeface="Times New Roman" panose="02020603050405020304" pitchFamily="18" charset="0"/>
              </a:rPr>
              <a:t>Указ Президента РФ от 15.02.2006 № 116</a:t>
            </a:r>
          </a:p>
        </p:txBody>
      </p:sp>
      <p:sp>
        <p:nvSpPr>
          <p:cNvPr id="22549" name="Rectangle 24"/>
          <p:cNvSpPr/>
          <p:nvPr/>
        </p:nvSpPr>
        <p:spPr>
          <a:xfrm>
            <a:off x="1576705" y="4447540"/>
            <a:ext cx="6302375" cy="6477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anchor="t"/>
          <a:lstStyle/>
          <a:p>
            <a:pPr marL="271780" indent="-271780" algn="ctr">
              <a:lnSpc>
                <a:spcPts val="2000"/>
              </a:lnSpc>
              <a:spcBef>
                <a:spcPts val="500"/>
              </a:spcBef>
            </a:pPr>
            <a:r>
              <a:rPr lang="ru-RU" sz="2000" b="1" dirty="0">
                <a:latin typeface="Times New Roman" panose="02020603050405020304" pitchFamily="18" charset="0"/>
              </a:rPr>
              <a:t>Муниципальные постоянно действующие антитеррористические комиссии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50" y="2148840"/>
            <a:ext cx="2237740" cy="2273935"/>
          </a:xfrm>
          <a:prstGeom prst="roundRect">
            <a:avLst/>
          </a:prstGeom>
          <a:solidFill>
            <a:schemeClr val="bg1">
              <a:lumMod val="75000"/>
            </a:schemeClr>
          </a:solidFill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25388" y="1069020"/>
            <a:ext cx="4061156" cy="63436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  <a:scene3d>
            <a:camera prst="perspectiveLef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сведения об объекте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13250" y="1648460"/>
            <a:ext cx="4291965" cy="78549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alt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Возможные аварийные ситуации на объекте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52570" y="2433955"/>
            <a:ext cx="4366895" cy="66929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 персонале объекта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80460" y="3103245"/>
            <a:ext cx="4291965" cy="74930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Силы и средства охраны</a:t>
            </a:r>
          </a:p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т.ч. и технические)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6915" y="3852545"/>
            <a:ext cx="4416425" cy="89408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усилению антитеррористической защищённости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84780" y="4746625"/>
            <a:ext cx="4676775" cy="90868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Допуск на объект (обеспечение </a:t>
            </a:r>
          </a:p>
          <a:p>
            <a:pPr algn="ctr"/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пропускного режима или секретности)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2345" y="5655310"/>
            <a:ext cx="4291965" cy="84582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Ситуационные </a:t>
            </a:r>
            <a:r>
              <a:rPr lang="ru-RU" alt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планы</a:t>
            </a:r>
            <a:endParaRPr lang="ru-RU" altLang="en-US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826091" y="1179892"/>
            <a:ext cx="186214" cy="43529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227195" y="1823879"/>
            <a:ext cx="186214" cy="43529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829685" y="2550795"/>
            <a:ext cx="222885" cy="43561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3418840" y="3259931"/>
            <a:ext cx="186214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453054" y="5018055"/>
            <a:ext cx="213027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91360" y="5860098"/>
            <a:ext cx="186214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1110859" y="0"/>
            <a:ext cx="7435625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Структура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паспорта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антитеррористической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защищённости объекта</a:t>
            </a:r>
            <a:endParaRPr lang="ru-RU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035111" y="4167920"/>
            <a:ext cx="213027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658" name="Picture 2" descr="ТЕРРОР2"/>
          <p:cNvPicPr>
            <a:picLocks noChangeAspect="1"/>
          </p:cNvPicPr>
          <p:nvPr/>
        </p:nvPicPr>
        <p:blipFill>
          <a:blip r:embed="rId3" cstate="print"/>
          <a:srcRect b="13948"/>
          <a:stretch>
            <a:fillRect/>
          </a:stretch>
        </p:blipFill>
        <p:spPr>
          <a:xfrm>
            <a:off x="1143000" y="998935"/>
            <a:ext cx="3213497" cy="2646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8659" name="Picture 3" descr="ТЕРРОР2"/>
          <p:cNvPicPr>
            <a:picLocks noChangeAspect="1"/>
          </p:cNvPicPr>
          <p:nvPr/>
        </p:nvPicPr>
        <p:blipFill>
          <a:blip r:embed="rId4" cstate="print"/>
          <a:srcRect t="12836"/>
          <a:stretch>
            <a:fillRect/>
          </a:stretch>
        </p:blipFill>
        <p:spPr>
          <a:xfrm>
            <a:off x="4356735" y="998220"/>
            <a:ext cx="3482340" cy="3093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8660" name="Picture 4" descr="ТЕРРОР2"/>
          <p:cNvPicPr>
            <a:picLocks noChangeAspect="1"/>
          </p:cNvPicPr>
          <p:nvPr/>
        </p:nvPicPr>
        <p:blipFill>
          <a:blip r:embed="rId5" cstate="print"/>
          <a:srcRect b="25410"/>
          <a:stretch>
            <a:fillRect/>
          </a:stretch>
        </p:blipFill>
        <p:spPr>
          <a:xfrm>
            <a:off x="4410075" y="3699272"/>
            <a:ext cx="3482579" cy="23014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8661" name="Picture 5"/>
          <p:cNvPicPr>
            <a:picLocks noChangeAspect="1"/>
          </p:cNvPicPr>
          <p:nvPr/>
        </p:nvPicPr>
        <p:blipFill>
          <a:blip r:embed="rId6" cstate="print"/>
          <a:srcRect t="14859" r="28436" b="19647"/>
          <a:stretch>
            <a:fillRect/>
          </a:stretch>
        </p:blipFill>
        <p:spPr>
          <a:xfrm>
            <a:off x="1143000" y="3699272"/>
            <a:ext cx="3213497" cy="23014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Текстовое поле 1"/>
          <p:cNvSpPr txBox="1"/>
          <p:nvPr/>
        </p:nvSpPr>
        <p:spPr>
          <a:xfrm>
            <a:off x="1573213" y="120015"/>
            <a:ext cx="617156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Где Вы  можете  подвергнуться</a:t>
            </a:r>
          </a:p>
          <a:p>
            <a:pPr algn="ctr"/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угрозе</a:t>
            </a: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террористическому  акт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?</a:t>
            </a:r>
            <a:endParaRPr lang="ru-RU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ини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6725" y="-34290"/>
            <a:ext cx="5285105" cy="69272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Жёлты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1010" y="-34290"/>
            <a:ext cx="5581650" cy="69824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красны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6730" y="-15875"/>
            <a:ext cx="5541010" cy="68897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Прямоугольник 7"/>
          <p:cNvSpPr/>
          <p:nvPr/>
        </p:nvSpPr>
        <p:spPr>
          <a:xfrm>
            <a:off x="-12065" y="670560"/>
            <a:ext cx="9114790" cy="6426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sz="135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видео- и фотосъемка объекта</a:t>
            </a: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0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аблюдение (в т.ч. с применением технических средств - биноклей, телескопов);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составление схем объекта и путей подхода к нему;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попытка получения данных о системе охраны и обороны объекта;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поиск возможности приобретения, закупка или наличие взрывчатых веществ (их компонентов), средств взрывания, которые могут использоваться при изготовлении самодельных взрывных устройств;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автомобилей распространенных моделей отечественного производства в первую очередь подержанных, без нотариального оформления на право пользования;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установка на автомобилях дублирующих, вспомогательных и временных систем, вызывающих сомнение в их необходимости (топливных, электрооборудования);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выведывание у окружающих сведений о режиме работы объекта, порядке доступа на него;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проникновение в подвалы и на чердаки многоэтажных зданий лиц, не имеющих к ним какого-либо отношения;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оставление лицом или обнаружение в людных местах бесхозных пакетов, сумок и т.д.;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высказывания намерений осуществить ДТА;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попытки изменения внешности, в том числе с помощью грима, накладных усов, париков, повязок, частая, немотивированная смена верхней одежды;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приобретение, наличие документов с разными установочными данными; </a:t>
            </a:r>
            <a:b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0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выполнить малозначимую работу за солидное вознаграждение</a:t>
            </a:r>
            <a: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sz="2000" b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000" b="0" baseline="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49250" y="104140"/>
            <a:ext cx="853503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Типичные признаки подготовки к проведению террористических актов:</a:t>
            </a:r>
            <a:endParaRPr lang="ru-RU" alt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94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830" y="-1905"/>
            <a:ext cx="9218295" cy="6875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5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99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795" y="-33020"/>
            <a:ext cx="9174480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5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0466" y="1662113"/>
            <a:ext cx="8024326" cy="2848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rgbClr val="C00000"/>
                </a:solidFill>
              </a:rPr>
              <a:t>Организация и выполнение мероприятий</a:t>
            </a:r>
          </a:p>
          <a:p>
            <a:pPr lvl="0" algn="ctr"/>
            <a:r>
              <a:rPr lang="ru-RU" sz="2400" b="1" i="1" dirty="0" smtClean="0">
                <a:solidFill>
                  <a:srgbClr val="C00000"/>
                </a:solidFill>
              </a:rPr>
              <a:t> по борьбе с терроризмом. 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Действия работников организации при угрозе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 или совершении террористического акта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на территории организации, а также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при обнаружении подозрительных предметов</a:t>
            </a:r>
            <a:endParaRPr lang="ru-RU" altLang="en-US" sz="2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8898" name="Picture 2"/>
          <p:cNvPicPr>
            <a:picLocks noChangeAspect="1"/>
          </p:cNvPicPr>
          <p:nvPr/>
        </p:nvPicPr>
        <p:blipFill>
          <a:blip r:embed="rId3" cstate="print">
            <a:lum contrast="12000"/>
          </a:blip>
          <a:stretch>
            <a:fillRect/>
          </a:stretch>
        </p:blipFill>
        <p:spPr>
          <a:xfrm>
            <a:off x="-24765" y="19050"/>
            <a:ext cx="9192895" cy="6806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8899" name="Picture 3" descr="foto2"/>
          <p:cNvPicPr>
            <a:picLocks noGrp="1" noChangeAspect="1"/>
          </p:cNvPicPr>
          <p:nvPr>
            <p:ph/>
          </p:nvPr>
        </p:nvPicPr>
        <p:blipFill>
          <a:blip r:embed="rId4" cstate="print">
            <a:lum contrast="30000"/>
          </a:blip>
          <a:srcRect l="5667" t="9497" r="12883" b="49124"/>
          <a:stretch>
            <a:fillRect/>
          </a:stretch>
        </p:blipFill>
        <p:spPr>
          <a:xfrm rot="226692">
            <a:off x="4842272" y="1800225"/>
            <a:ext cx="1545431" cy="863204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4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13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5286" y="842963"/>
            <a:ext cx="9516904" cy="513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5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Номер слайда 8"/>
          <p:cNvSpPr txBox="1">
            <a:spLocks noGrp="1"/>
          </p:cNvSpPr>
          <p:nvPr/>
        </p:nvSpPr>
        <p:spPr bwMode="auto">
          <a:xfrm>
            <a:off x="1485900" y="5543550"/>
            <a:ext cx="1600200" cy="3429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9A0DB2DC-4C9A-4742-B13C-FB6460FD3503}" type="slidenum">
              <a:rPr lang="ru-RU" sz="750" b="0" baseline="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pPr/>
              <a:t>22</a:t>
            </a:fld>
            <a:endParaRPr lang="ru-RU" sz="750" b="0" baseline="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1508" name="Rectangle 3"/>
          <p:cNvSpPr/>
          <p:nvPr/>
        </p:nvSpPr>
        <p:spPr>
          <a:xfrm>
            <a:off x="-8255" y="1993265"/>
            <a:ext cx="9130030" cy="3991610"/>
          </a:xfrm>
          <a:prstGeom prst="rect">
            <a:avLst/>
          </a:prstGeom>
          <a:solidFill>
            <a:srgbClr val="FFFF00">
              <a:alpha val="2000"/>
            </a:srgbClr>
          </a:solidFill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Граната РГД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Граната Ф1    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Тротиловая шашка массой 400г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Тротиловая шашка массой 200г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Пивная банка 0.33л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..60м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Мина МОН-50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.90м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Чемодан (кейс)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чемодан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типа «Жигули»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типа «Волга»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Микроавтобус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Грузовая автомашина (фургон )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1200м</a:t>
            </a:r>
            <a:endParaRPr sz="2400" b="1" baseline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1758950" y="1532890"/>
            <a:ext cx="559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24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с учетом разлета осколков)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351280" y="271145"/>
            <a:ext cx="67767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Рекомендуемые границы безопасного удаления </a:t>
            </a:r>
          </a:p>
          <a:p>
            <a:pPr algn="ctr"/>
            <a:r>
              <a:rPr lang="ru-RU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взрывных устройств</a:t>
            </a:r>
            <a:endParaRPr lang="ru-RU" altLang="en-US" sz="2400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920038" cy="6121400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Спасибо за 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внимание!</a:t>
            </a:r>
            <a:endParaRPr lang="ru-RU" altLang="ru-RU" sz="2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/>
        </p:nvSpPr>
        <p:spPr>
          <a:xfrm>
            <a:off x="4152265" y="484643"/>
            <a:ext cx="4991735" cy="5069840"/>
          </a:xfrm>
          <a:prstGeom prst="rect">
            <a:avLst/>
          </a:prstGeom>
          <a:noFill/>
          <a:ln w="38100">
            <a:noFill/>
            <a:miter lim="800000"/>
          </a:ln>
          <a:effectLst>
            <a:prstShdw prst="shdw17" dist="17961" dir="2699999">
              <a:srgbClr val="800058">
                <a:alpha val="100000"/>
              </a:srgbClr>
            </a:prstShdw>
          </a:effectLst>
        </p:spPr>
        <p:txBody>
          <a:bodyPr vert="horz" wrap="square" lIns="68580" tIns="34290" rIns="68580" bIns="3429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535305" eaLnBrk="1" hangingPunct="1">
              <a:buNone/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Терроризм</a:t>
            </a:r>
            <a:r>
              <a:rPr sz="2400" b="1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идеология насилия и практика воздействия на принятие решения органами государственной власти, органами местного само-управления или международными организациями, связанные с устрашением населения и (или) иными формами противоправных насильственных действий.</a:t>
            </a:r>
          </a:p>
          <a:p>
            <a:pPr marL="0" indent="535305" algn="ctr" eaLnBrk="1" hangingPunct="1">
              <a:buNone/>
            </a:pPr>
            <a:r>
              <a:rPr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Из </a:t>
            </a:r>
            <a:r>
              <a:rPr sz="20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Федерального</a:t>
            </a:r>
            <a:r>
              <a:rPr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З</a:t>
            </a:r>
            <a:r>
              <a:rPr sz="2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акона</a:t>
            </a:r>
            <a:r>
              <a:rPr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marL="0" indent="535305" algn="ctr" eaLnBrk="1" hangingPunct="1">
              <a:buNone/>
            </a:pPr>
            <a:r>
              <a:rPr sz="2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от</a:t>
            </a:r>
            <a:r>
              <a:rPr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r>
              <a:rPr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06.03.2006 № 35-ФЗ 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marL="0" indent="535305" algn="ctr" eaLnBrk="1" hangingPunct="1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 противодействии терроризму»</a:t>
            </a:r>
          </a:p>
        </p:txBody>
      </p:sp>
      <p:pic>
        <p:nvPicPr>
          <p:cNvPr id="54274" name="Picture 2" descr="http://bn-p.ru/uploads/posts/2008-01/1200151953_c5ce417f6c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" y="1936115"/>
            <a:ext cx="3985895" cy="28149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</p:pic>
      <p:sp>
        <p:nvSpPr>
          <p:cNvPr id="2" name="Текстовое поле 1"/>
          <p:cNvSpPr txBox="1"/>
          <p:nvPr/>
        </p:nvSpPr>
        <p:spPr>
          <a:xfrm>
            <a:off x="2116263" y="0"/>
            <a:ext cx="51054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ЧТО   ТАКОЕ   ТЕРРОРИЗМ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ru-RU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122930" y="959485"/>
            <a:ext cx="3024505" cy="207137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Криминальной: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осуществляется уголовными элементами с целью добиться определенных уступок от властей</a:t>
            </a:r>
            <a:endParaRPr lang="ru-RU" altLang="x-none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85" y="959485"/>
            <a:ext cx="2962275" cy="19831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Политической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против политической системы государства, как правило, цель завоевание политической власти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75705" y="959485"/>
            <a:ext cx="2776855" cy="2071370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Экономической (коммерческой):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инициируется экономическими интересами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750" y="3481070"/>
            <a:ext cx="2962910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x-none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Националистической: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основывается на межэтнических и национальных конфликтах</a:t>
            </a:r>
            <a:endParaRPr lang="ru-RU" altLang="x-none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x-none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22930" y="3481070"/>
            <a:ext cx="3024505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Психологической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как правило используются средства массовой информации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75070" y="3481070"/>
            <a:ext cx="2777490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x-none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Виртуальной (</a:t>
            </a:r>
            <a:r>
              <a:rPr lang="ru-RU" altLang="x-none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кибертерроризм</a:t>
            </a:r>
            <a:r>
              <a:rPr lang="ru-RU" altLang="x-none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):</a:t>
            </a:r>
            <a:r>
              <a:rPr lang="ru-RU" altLang="x-none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x-none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используются новейшие технологии связи</a:t>
            </a:r>
            <a:endParaRPr lang="ru-RU" altLang="x-none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91758" y="246380"/>
            <a:ext cx="896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НАПРАВЛЕННОСТЬ ТЕРРОРИЗМА МОЖЕТ БЫТЬ:</a:t>
            </a:r>
            <a:endParaRPr lang="ru-RU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ятно 1 12289"/>
          <p:cNvSpPr/>
          <p:nvPr/>
        </p:nvSpPr>
        <p:spPr>
          <a:xfrm rot="420000">
            <a:off x="623570" y="-224790"/>
            <a:ext cx="8011795" cy="6266180"/>
          </a:xfrm>
          <a:prstGeom prst="irregularSeal1">
            <a:avLst/>
          </a:prstGeom>
          <a:gradFill rotWithShape="0">
            <a:gsLst>
              <a:gs pos="0">
                <a:srgbClr val="FFFFCC"/>
              </a:gs>
              <a:gs pos="100000">
                <a:srgbClr val="FFD5D5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ru-RU" altLang="en-US" sz="1350" dirty="0"/>
          </a:p>
        </p:txBody>
      </p:sp>
      <p:grpSp>
        <p:nvGrpSpPr>
          <p:cNvPr id="12291" name="Группа 12290"/>
          <p:cNvGrpSpPr/>
          <p:nvPr/>
        </p:nvGrpSpPr>
        <p:grpSpPr>
          <a:xfrm>
            <a:off x="188078" y="1941195"/>
            <a:ext cx="8858941" cy="2848938"/>
            <a:chOff x="-817" y="890"/>
            <a:chExt cx="7509" cy="2371"/>
          </a:xfrm>
        </p:grpSpPr>
        <p:sp>
          <p:nvSpPr>
            <p:cNvPr id="12292" name="Текстовое поле 12291"/>
            <p:cNvSpPr txBox="1"/>
            <p:nvPr/>
          </p:nvSpPr>
          <p:spPr>
            <a:xfrm>
              <a:off x="4821" y="2106"/>
              <a:ext cx="1871" cy="46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УГОЛОВНЫЙ</a:t>
              </a:r>
            </a:p>
          </p:txBody>
        </p:sp>
        <p:sp>
          <p:nvSpPr>
            <p:cNvPr id="12293" name="Текстовое поле 12292"/>
            <p:cNvSpPr txBox="1"/>
            <p:nvPr/>
          </p:nvSpPr>
          <p:spPr>
            <a:xfrm>
              <a:off x="1746" y="890"/>
              <a:ext cx="2539" cy="538"/>
            </a:xfrm>
            <a:prstGeom prst="rect">
              <a:avLst/>
            </a:prstGeom>
            <a:solidFill>
              <a:schemeClr val="bg2"/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Виды терроризма</a:t>
              </a:r>
            </a:p>
          </p:txBody>
        </p:sp>
        <p:sp>
          <p:nvSpPr>
            <p:cNvPr id="12294" name="Прямое соединение 12293"/>
            <p:cNvSpPr/>
            <p:nvPr/>
          </p:nvSpPr>
          <p:spPr>
            <a:xfrm>
              <a:off x="1190" y="1826"/>
              <a:ext cx="3814" cy="0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5" name="Прямое соединение 12294"/>
            <p:cNvSpPr/>
            <p:nvPr/>
          </p:nvSpPr>
          <p:spPr>
            <a:xfrm>
              <a:off x="1190" y="1826"/>
              <a:ext cx="0" cy="263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6" name="Прямое соединение 12295"/>
            <p:cNvSpPr/>
            <p:nvPr/>
          </p:nvSpPr>
          <p:spPr>
            <a:xfrm>
              <a:off x="5005" y="1826"/>
              <a:ext cx="0" cy="263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299" name="Текстовое поле 12298"/>
            <p:cNvSpPr txBox="1"/>
            <p:nvPr/>
          </p:nvSpPr>
          <p:spPr>
            <a:xfrm>
              <a:off x="-817" y="2106"/>
              <a:ext cx="2145" cy="52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ПОЛИТИЧЕСКИЙ</a:t>
              </a:r>
            </a:p>
          </p:txBody>
        </p:sp>
        <p:sp>
          <p:nvSpPr>
            <p:cNvPr id="12300" name="Текстовое поле 12299"/>
            <p:cNvSpPr txBox="1"/>
            <p:nvPr/>
          </p:nvSpPr>
          <p:spPr>
            <a:xfrm>
              <a:off x="1189" y="2731"/>
              <a:ext cx="1917" cy="52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ЭТНИЧЕСКИЙ</a:t>
              </a:r>
            </a:p>
          </p:txBody>
        </p:sp>
        <p:sp>
          <p:nvSpPr>
            <p:cNvPr id="12301" name="Текстовое поле 12300"/>
            <p:cNvSpPr txBox="1"/>
            <p:nvPr/>
          </p:nvSpPr>
          <p:spPr>
            <a:xfrm>
              <a:off x="3347" y="2731"/>
              <a:ext cx="1869" cy="5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60" cap="sq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lIns="67500" tIns="35100" rIns="67500" bIns="35100" anchor="t"/>
            <a:lstStyle/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x-none" sz="6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  <a:p>
              <a:pPr algn="ctr" defTabSz="0">
                <a:buClrTx/>
                <a:buSzPct val="10000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altLang="x-none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РЕЛИГИОЗНЫЙ</a:t>
              </a:r>
            </a:p>
          </p:txBody>
        </p:sp>
        <p:sp>
          <p:nvSpPr>
            <p:cNvPr id="12302" name="Прямое соединение 12301"/>
            <p:cNvSpPr/>
            <p:nvPr/>
          </p:nvSpPr>
          <p:spPr>
            <a:xfrm>
              <a:off x="2971" y="1435"/>
              <a:ext cx="0" cy="373"/>
            </a:xfrm>
            <a:prstGeom prst="line">
              <a:avLst/>
            </a:prstGeom>
            <a:ln w="28440" cap="sq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2308" name="Группа 12307"/>
          <p:cNvGrpSpPr/>
          <p:nvPr/>
        </p:nvGrpSpPr>
        <p:grpSpPr>
          <a:xfrm>
            <a:off x="1056005" y="4790440"/>
            <a:ext cx="7336790" cy="2094230"/>
            <a:chOff x="204" y="2840"/>
            <a:chExt cx="5397" cy="1133"/>
          </a:xfrm>
        </p:grpSpPr>
        <p:pic>
          <p:nvPicPr>
            <p:cNvPr id="12309" name="Изображение 1230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4" y="2840"/>
              <a:ext cx="1496" cy="10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0" name="Изображение 1230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7" y="2840"/>
              <a:ext cx="1133" cy="10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1" name="Изображение 123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58" y="2840"/>
              <a:ext cx="1043" cy="113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2" name="Изображение 123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98" y="2840"/>
              <a:ext cx="1223" cy="1043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2" name="Прямое соединение 1"/>
          <p:cNvCxnSpPr/>
          <p:nvPr/>
        </p:nvCxnSpPr>
        <p:spPr>
          <a:xfrm>
            <a:off x="3831590" y="3063240"/>
            <a:ext cx="19050" cy="106616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ое соединение 2"/>
          <p:cNvCxnSpPr/>
          <p:nvPr/>
        </p:nvCxnSpPr>
        <p:spPr>
          <a:xfrm flipH="1">
            <a:off x="5970905" y="3063240"/>
            <a:ext cx="12700" cy="105727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Текстовое поле 15369"/>
          <p:cNvSpPr txBox="1"/>
          <p:nvPr/>
        </p:nvSpPr>
        <p:spPr>
          <a:xfrm>
            <a:off x="492125" y="1243330"/>
            <a:ext cx="2979420" cy="685165"/>
          </a:xfrm>
          <a:prstGeom prst="rect">
            <a:avLst/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spcBef>
                <a:spcPts val="500"/>
              </a:spcBef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Воздействие на органы государственной власти</a:t>
            </a:r>
          </a:p>
        </p:txBody>
      </p:sp>
      <p:sp>
        <p:nvSpPr>
          <p:cNvPr id="15366" name="Скругленный прямоугольник 15365"/>
          <p:cNvSpPr/>
          <p:nvPr/>
        </p:nvSpPr>
        <p:spPr>
          <a:xfrm>
            <a:off x="158750" y="2390775"/>
            <a:ext cx="2685415" cy="70485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Провокация войны</a:t>
            </a:r>
          </a:p>
        </p:txBody>
      </p:sp>
      <p:sp>
        <p:nvSpPr>
          <p:cNvPr id="15368" name="Скругленный прямоугольник 15367"/>
          <p:cNvSpPr/>
          <p:nvPr/>
        </p:nvSpPr>
        <p:spPr>
          <a:xfrm>
            <a:off x="158750" y="3655060"/>
            <a:ext cx="2854325" cy="86804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Нанесение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экономического ущерба</a:t>
            </a:r>
            <a:r>
              <a:rPr lang="ru-RU" altLang="x-none" sz="15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371" name="Скругленный прямоугольник 15370"/>
          <p:cNvSpPr/>
          <p:nvPr/>
        </p:nvSpPr>
        <p:spPr>
          <a:xfrm>
            <a:off x="767080" y="4824730"/>
            <a:ext cx="2704465" cy="79883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Вымогательство </a:t>
            </a:r>
          </a:p>
        </p:txBody>
      </p:sp>
      <p:sp>
        <p:nvSpPr>
          <p:cNvPr id="15365" name="Скругленный прямоугольник 15364"/>
          <p:cNvSpPr/>
          <p:nvPr/>
        </p:nvSpPr>
        <p:spPr>
          <a:xfrm>
            <a:off x="5580380" y="1243330"/>
            <a:ext cx="3282950" cy="77025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Морально-психологическое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воздействие на население</a:t>
            </a:r>
          </a:p>
        </p:txBody>
      </p:sp>
      <p:sp>
        <p:nvSpPr>
          <p:cNvPr id="15367" name="Скругленный прямоугольник 15366"/>
          <p:cNvSpPr/>
          <p:nvPr/>
        </p:nvSpPr>
        <p:spPr>
          <a:xfrm>
            <a:off x="6137275" y="2391410"/>
            <a:ext cx="2850515" cy="70421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Устранение соперника</a:t>
            </a:r>
          </a:p>
        </p:txBody>
      </p:sp>
      <p:sp>
        <p:nvSpPr>
          <p:cNvPr id="15373" name="Скругленный прямоугольник 15372"/>
          <p:cNvSpPr/>
          <p:nvPr/>
        </p:nvSpPr>
        <p:spPr>
          <a:xfrm>
            <a:off x="5050155" y="4824730"/>
            <a:ext cx="3013710" cy="79883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8440" cap="sq" cmpd="sng">
            <a:noFill/>
            <a:prstDash val="solid"/>
            <a:miter/>
            <a:headEnd type="none" w="med" len="med"/>
            <a:tailEnd type="none" w="med" len="me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Криминализация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общества</a:t>
            </a:r>
          </a:p>
        </p:txBody>
      </p:sp>
      <p:sp>
        <p:nvSpPr>
          <p:cNvPr id="15369" name="Скругленный прямоугольник 15368"/>
          <p:cNvSpPr/>
          <p:nvPr/>
        </p:nvSpPr>
        <p:spPr>
          <a:xfrm>
            <a:off x="5991225" y="3655060"/>
            <a:ext cx="2997200" cy="86804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Месть за какую-то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деятельность</a:t>
            </a:r>
          </a:p>
        </p:txBody>
      </p:sp>
      <p:sp>
        <p:nvSpPr>
          <p:cNvPr id="15372" name="Скругленный прямоугольник 15371"/>
          <p:cNvSpPr/>
          <p:nvPr/>
        </p:nvSpPr>
        <p:spPr>
          <a:xfrm>
            <a:off x="2745740" y="5925185"/>
            <a:ext cx="3245485" cy="73088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Другие цели</a:t>
            </a:r>
          </a:p>
        </p:txBody>
      </p:sp>
      <p:pic>
        <p:nvPicPr>
          <p:cNvPr id="11266" name="Picture 2" descr="http://www.evrazia.org/a_img/255_b.gif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2796540" y="2014061"/>
            <a:ext cx="3340418" cy="262985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овое поле 2"/>
          <p:cNvSpPr txBox="1"/>
          <p:nvPr/>
        </p:nvSpPr>
        <p:spPr>
          <a:xfrm>
            <a:off x="2844165" y="128905"/>
            <a:ext cx="3245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ЦЕЛИ    ТЕРРОРА</a:t>
            </a:r>
            <a:endParaRPr lang="ru-RU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мещающий текст 13313"/>
          <p:cNvSpPr>
            <a:spLocks noGrp="1"/>
          </p:cNvSpPr>
          <p:nvPr/>
        </p:nvSpPr>
        <p:spPr>
          <a:xfrm>
            <a:off x="318135" y="662305"/>
            <a:ext cx="8813800" cy="528256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/>
          <a:lstStyle>
            <a:lvl1pPr marL="342900" lvl="0" indent="-342900" algn="l" defTabSz="44958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44958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2pPr>
            <a:lvl3pPr marL="1143000" lvl="2" indent="-228600" algn="l" defTabSz="44958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3pPr>
            <a:lvl4pPr marL="1600200" lvl="3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4pPr>
            <a:lvl5pPr marL="2057400" lvl="4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5pPr>
            <a:lvl6pPr marL="2514600" lvl="5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6pPr>
            <a:lvl7pPr marL="2971800" lvl="6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7pPr>
            <a:lvl8pPr marL="3429000" lvl="7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8pPr>
            <a:lvl9pPr marL="3886200" lvl="8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9pPr>
          </a:lstStyle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Террор стал средством разрешения национальных и религиозных противоречий.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Жертвами становятся мирные люди.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новые виды террора.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Стремятся нанести как можно больший урон обществу, убить как можно больше людей, чтобы обществу было больнее и страшнее жить.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Терроризм становится анонимным. Очень часто никто не берет на себя ответственность за совершение самых жестких и масштабных террористических актов.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Касается его масштабов, т.е появился международный терроризм.</a:t>
            </a: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Связана с со стремлением террористов использовать новые средства для запугивания людей и целых государств.</a:t>
            </a:r>
            <a:endParaRPr lang="ru-RU" alt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alt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52195" y="146685"/>
            <a:ext cx="71882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ЧЕРТЫ СОВРЕМЕННОГО ТЕРРОРИЗМА</a:t>
            </a:r>
            <a:endParaRPr lang="ru-RU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но 1 12"/>
          <p:cNvSpPr/>
          <p:nvPr/>
        </p:nvSpPr>
        <p:spPr>
          <a:xfrm>
            <a:off x="2104222" y="1176020"/>
            <a:ext cx="4968607" cy="4493895"/>
          </a:xfrm>
          <a:prstGeom prst="irregularSeal1">
            <a:avLst/>
          </a:prstGeom>
          <a:gradFill rotWithShape="1">
            <a:gsLst>
              <a:gs pos="0">
                <a:srgbClr val="FFFF00">
                  <a:alpha val="57001"/>
                </a:srgbClr>
              </a:gs>
              <a:gs pos="100000">
                <a:srgbClr val="FF0000">
                  <a:alpha val="62999"/>
                </a:srgbClr>
              </a:gs>
            </a:gsLst>
            <a:path path="shape">
              <a:fillToRect l="50000" t="50000" r="50000" b="50000"/>
            </a:path>
            <a:tileRect/>
          </a:gra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</a:t>
            </a: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террористических</a:t>
            </a: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актов</a:t>
            </a:r>
          </a:p>
        </p:txBody>
      </p:sp>
      <p:sp>
        <p:nvSpPr>
          <p:cNvPr id="4" name="Пятиугольник 8"/>
          <p:cNvSpPr/>
          <p:nvPr/>
        </p:nvSpPr>
        <p:spPr>
          <a:xfrm>
            <a:off x="158750" y="3098800"/>
            <a:ext cx="2870889" cy="109220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Ограбление (</a:t>
            </a:r>
            <a:r>
              <a:rPr kumimoji="0" lang="ru-RU" sz="2400" b="1" i="0" u="none" strike="noStrike" kern="1200" cap="none" normalizeH="0" baseline="0" noProof="0" dirty="0" smtClean="0">
                <a:solidFill>
                  <a:srgbClr val="C00000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экспроприация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2" name="Пятиугольник 11"/>
          <p:cNvSpPr/>
          <p:nvPr/>
        </p:nvSpPr>
        <p:spPr>
          <a:xfrm flipH="1">
            <a:off x="6303645" y="2992755"/>
            <a:ext cx="2719070" cy="1122045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Захват зданий</a:t>
            </a:r>
            <a:endParaRPr kumimoji="0" lang="ru-RU" sz="135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Пятиугольник 8"/>
          <p:cNvSpPr/>
          <p:nvPr/>
        </p:nvSpPr>
        <p:spPr>
          <a:xfrm rot="20220000">
            <a:off x="662305" y="4844415"/>
            <a:ext cx="2726055" cy="113792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fontAlgn="base">
              <a:lnSpc>
                <a:spcPts val="28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Похищение захват заложников</a:t>
            </a:r>
          </a:p>
        </p:txBody>
      </p:sp>
      <p:sp>
        <p:nvSpPr>
          <p:cNvPr id="10" name="Пятиугольник 8"/>
          <p:cNvSpPr/>
          <p:nvPr/>
        </p:nvSpPr>
        <p:spPr>
          <a:xfrm rot="1440000">
            <a:off x="419735" y="1165225"/>
            <a:ext cx="2726055" cy="109220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Диверсии, убийства</a:t>
            </a:r>
          </a:p>
        </p:txBody>
      </p:sp>
      <p:sp>
        <p:nvSpPr>
          <p:cNvPr id="14" name="Пятиугольник 13"/>
          <p:cNvSpPr/>
          <p:nvPr/>
        </p:nvSpPr>
        <p:spPr>
          <a:xfrm rot="20040000" flipH="1">
            <a:off x="6090920" y="1097915"/>
            <a:ext cx="2741930" cy="1122045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Похищение значимых фигур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Пятиугольник 14"/>
          <p:cNvSpPr/>
          <p:nvPr/>
        </p:nvSpPr>
        <p:spPr>
          <a:xfrm rot="1620000" flipH="1">
            <a:off x="6122670" y="4856480"/>
            <a:ext cx="2797175" cy="112395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Вооружённые нападения</a:t>
            </a:r>
            <a:endParaRPr kumimoji="0" lang="ru-RU" sz="135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но 1 12"/>
          <p:cNvSpPr/>
          <p:nvPr/>
        </p:nvSpPr>
        <p:spPr>
          <a:xfrm>
            <a:off x="1904365" y="477520"/>
            <a:ext cx="5141595" cy="4798695"/>
          </a:xfrm>
          <a:prstGeom prst="irregularSeal1">
            <a:avLst/>
          </a:prstGeom>
          <a:gradFill rotWithShape="1">
            <a:gsLst>
              <a:gs pos="0">
                <a:srgbClr val="FFFF00">
                  <a:alpha val="57001"/>
                </a:srgbClr>
              </a:gs>
              <a:gs pos="100000">
                <a:srgbClr val="FF0000">
                  <a:alpha val="62999"/>
                </a:srgbClr>
              </a:gs>
            </a:gsLst>
            <a:path path="shape">
              <a:fillToRect l="50000" t="50000" r="50000" b="50000"/>
            </a:path>
            <a:tileRect/>
          </a:gra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sz="1350" baseline="0" dirty="0">
              <a:solidFill>
                <a:srgbClr val="0033CC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 НАПРАВЛЕНИЯ     ДИВЕРСИЙ  И </a:t>
            </a:r>
          </a:p>
          <a:p>
            <a:pPr algn="ctr"/>
            <a:r>
              <a:rPr sz="240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УБИЙСТВ</a:t>
            </a:r>
          </a:p>
          <a:p>
            <a:pPr algn="ctr"/>
            <a:endParaRPr sz="2400" b="1" baseline="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1" name="Text Box 18"/>
          <p:cNvSpPr txBox="1"/>
          <p:nvPr/>
        </p:nvSpPr>
        <p:spPr>
          <a:xfrm>
            <a:off x="205740" y="292735"/>
            <a:ext cx="2601595" cy="17780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soft" dir="t">
              <a:rot lat="0" lon="0" rev="0"/>
            </a:lightRig>
          </a:scene3d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i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акладка взрывных устройств в автомобили, подвалы домов или помещения</a:t>
            </a: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Прямоугольник 35"/>
          <p:cNvGrpSpPr/>
          <p:nvPr/>
        </p:nvGrpSpPr>
        <p:grpSpPr>
          <a:xfrm>
            <a:off x="6214745" y="292735"/>
            <a:ext cx="2699135" cy="1778635"/>
            <a:chOff x="4704" y="1926"/>
            <a:chExt cx="966" cy="745"/>
          </a:xfrm>
        </p:grpSpPr>
        <p:pic>
          <p:nvPicPr>
            <p:cNvPr id="10258" name="Прямоугольник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4" y="2004"/>
              <a:ext cx="937" cy="530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CCCC"/>
                </a:gs>
              </a:gsLst>
              <a:lin ang="5400000" scaled="1"/>
              <a:tileRect/>
            </a:gradFill>
            <a:ln w="9525">
              <a:noFill/>
            </a:ln>
          </p:spPr>
        </p:pic>
        <p:sp>
          <p:nvSpPr>
            <p:cNvPr id="10259" name="Text Box 6"/>
            <p:cNvSpPr txBox="1"/>
            <p:nvPr/>
          </p:nvSpPr>
          <p:spPr>
            <a:xfrm>
              <a:off x="4704" y="1926"/>
              <a:ext cx="966" cy="74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noFill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>
                <a:lnSpc>
                  <a:spcPts val="2300"/>
                </a:lnSpc>
              </a:pPr>
              <a:endParaRPr sz="135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300"/>
                </a:lnSpc>
              </a:pPr>
              <a:r>
                <a:rPr sz="2000" b="1" baseline="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</a:t>
              </a:r>
              <a:r>
                <a:rPr lang="ru-RU" sz="2000" b="1" baseline="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диверсий различных транспортных средств и механизмов</a:t>
              </a:r>
              <a:endParaRPr sz="2000" i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300"/>
                </a:lnSpc>
              </a:pPr>
              <a:r>
                <a:rPr sz="1350" b="0" baseline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sz="1350" b="0" baseline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0255" name="Text Box 12"/>
          <p:cNvSpPr txBox="1"/>
          <p:nvPr/>
        </p:nvSpPr>
        <p:spPr>
          <a:xfrm>
            <a:off x="206375" y="3472815"/>
            <a:ext cx="2600960" cy="14833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Распыление  ОВ, применение радиоактивных изотопов</a:t>
            </a:r>
          </a:p>
          <a:p>
            <a:pPr algn="ctr">
              <a:lnSpc>
                <a:spcPts val="2300"/>
              </a:lnSpc>
            </a:pPr>
            <a:r>
              <a:rPr sz="1350" b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350" b="0" baseline="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53" name="Text Box 15"/>
          <p:cNvSpPr txBox="1"/>
          <p:nvPr/>
        </p:nvSpPr>
        <p:spPr>
          <a:xfrm>
            <a:off x="6266180" y="3472815"/>
            <a:ext cx="2515235" cy="14833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смертников -самоубийц</a:t>
            </a:r>
          </a:p>
          <a:p>
            <a:pPr algn="ctr">
              <a:lnSpc>
                <a:spcPts val="2300"/>
              </a:lnSpc>
            </a:pP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57" name="Text Box 9"/>
          <p:cNvSpPr txBox="1"/>
          <p:nvPr/>
        </p:nvSpPr>
        <p:spPr>
          <a:xfrm>
            <a:off x="2925445" y="5190490"/>
            <a:ext cx="3282315" cy="12928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lang="ru-RU"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000" b="1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становка (закладка) взрывных устройств, закамуфлированных под различные объекты</a:t>
            </a: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702</Words>
  <Application>Microsoft Office PowerPoint</Application>
  <PresentationFormat>Экран (4:3)</PresentationFormat>
  <Paragraphs>140</Paragraphs>
  <Slides>23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Для координации деятельности органов исполнительной власти (федеральных и субъектов РФ) и органов местного самоуправления создаются: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SPEC GO</cp:lastModifiedBy>
  <cp:revision>69</cp:revision>
  <dcterms:created xsi:type="dcterms:W3CDTF">2018-12-21T12:27:00Z</dcterms:created>
  <dcterms:modified xsi:type="dcterms:W3CDTF">2023-03-14T06:01:42Z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