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3"/>
  </p:notesMasterIdLst>
  <p:sldIdLst>
    <p:sldId id="429" r:id="rId2"/>
    <p:sldId id="256" r:id="rId3"/>
    <p:sldId id="265" r:id="rId4"/>
    <p:sldId id="266" r:id="rId5"/>
    <p:sldId id="257" r:id="rId6"/>
    <p:sldId id="424" r:id="rId7"/>
    <p:sldId id="430" r:id="rId8"/>
    <p:sldId id="431" r:id="rId9"/>
    <p:sldId id="259" r:id="rId10"/>
    <p:sldId id="432" r:id="rId11"/>
    <p:sldId id="267" r:id="rId12"/>
    <p:sldId id="268" r:id="rId13"/>
    <p:sldId id="269" r:id="rId14"/>
    <p:sldId id="270" r:id="rId15"/>
    <p:sldId id="433" r:id="rId16"/>
    <p:sldId id="274" r:id="rId17"/>
    <p:sldId id="278" r:id="rId18"/>
    <p:sldId id="279" r:id="rId19"/>
    <p:sldId id="434" r:id="rId20"/>
    <p:sldId id="280" r:id="rId21"/>
    <p:sldId id="281" r:id="rId22"/>
    <p:sldId id="283" r:id="rId23"/>
    <p:sldId id="284" r:id="rId24"/>
    <p:sldId id="286" r:id="rId25"/>
    <p:sldId id="289" r:id="rId26"/>
    <p:sldId id="436" r:id="rId27"/>
    <p:sldId id="437" r:id="rId28"/>
    <p:sldId id="438" r:id="rId29"/>
    <p:sldId id="291" r:id="rId30"/>
    <p:sldId id="300" r:id="rId31"/>
    <p:sldId id="581" r:id="rId32"/>
    <p:sldId id="440" r:id="rId33"/>
    <p:sldId id="442" r:id="rId34"/>
    <p:sldId id="441" r:id="rId35"/>
    <p:sldId id="443" r:id="rId36"/>
    <p:sldId id="301" r:id="rId37"/>
    <p:sldId id="444" r:id="rId38"/>
    <p:sldId id="303" r:id="rId39"/>
    <p:sldId id="425" r:id="rId40"/>
    <p:sldId id="304" r:id="rId41"/>
    <p:sldId id="308" r:id="rId42"/>
    <p:sldId id="309" r:id="rId43"/>
    <p:sldId id="310" r:id="rId44"/>
    <p:sldId id="563" r:id="rId45"/>
    <p:sldId id="312" r:id="rId46"/>
    <p:sldId id="311" r:id="rId47"/>
    <p:sldId id="426" r:id="rId48"/>
    <p:sldId id="562" r:id="rId49"/>
    <p:sldId id="306" r:id="rId50"/>
    <p:sldId id="564" r:id="rId51"/>
    <p:sldId id="565" r:id="rId52"/>
    <p:sldId id="566" r:id="rId53"/>
    <p:sldId id="317" r:id="rId54"/>
    <p:sldId id="318" r:id="rId55"/>
    <p:sldId id="319" r:id="rId56"/>
    <p:sldId id="320" r:id="rId57"/>
    <p:sldId id="321" r:id="rId58"/>
    <p:sldId id="322" r:id="rId59"/>
    <p:sldId id="427" r:id="rId60"/>
    <p:sldId id="567" r:id="rId61"/>
    <p:sldId id="568" r:id="rId62"/>
    <p:sldId id="571" r:id="rId63"/>
    <p:sldId id="569" r:id="rId64"/>
    <p:sldId id="570" r:id="rId65"/>
    <p:sldId id="313" r:id="rId66"/>
    <p:sldId id="325" r:id="rId67"/>
    <p:sldId id="572" r:id="rId68"/>
    <p:sldId id="326" r:id="rId69"/>
    <p:sldId id="573" r:id="rId70"/>
    <p:sldId id="330" r:id="rId71"/>
    <p:sldId id="333" r:id="rId72"/>
    <p:sldId id="334" r:id="rId73"/>
    <p:sldId id="335" r:id="rId74"/>
    <p:sldId id="336" r:id="rId75"/>
    <p:sldId id="337" r:id="rId76"/>
    <p:sldId id="340" r:id="rId77"/>
    <p:sldId id="338" r:id="rId78"/>
    <p:sldId id="339" r:id="rId79"/>
    <p:sldId id="343" r:id="rId80"/>
    <p:sldId id="344" r:id="rId81"/>
    <p:sldId id="345" r:id="rId82"/>
    <p:sldId id="346" r:id="rId83"/>
    <p:sldId id="347" r:id="rId84"/>
    <p:sldId id="348" r:id="rId85"/>
    <p:sldId id="329" r:id="rId86"/>
    <p:sldId id="356" r:id="rId87"/>
    <p:sldId id="358" r:id="rId88"/>
    <p:sldId id="366" r:id="rId89"/>
    <p:sldId id="368" r:id="rId90"/>
    <p:sldId id="382" r:id="rId91"/>
    <p:sldId id="574" r:id="rId92"/>
    <p:sldId id="575" r:id="rId93"/>
    <p:sldId id="576" r:id="rId94"/>
    <p:sldId id="355" r:id="rId95"/>
    <p:sldId id="560" r:id="rId96"/>
    <p:sldId id="561" r:id="rId97"/>
    <p:sldId id="389" r:id="rId98"/>
    <p:sldId id="391" r:id="rId99"/>
    <p:sldId id="392" r:id="rId100"/>
    <p:sldId id="393" r:id="rId101"/>
    <p:sldId id="394" r:id="rId102"/>
    <p:sldId id="397" r:id="rId103"/>
    <p:sldId id="399" r:id="rId104"/>
    <p:sldId id="400" r:id="rId105"/>
    <p:sldId id="402" r:id="rId106"/>
    <p:sldId id="405" r:id="rId107"/>
    <p:sldId id="579" r:id="rId108"/>
    <p:sldId id="407" r:id="rId109"/>
    <p:sldId id="408" r:id="rId110"/>
    <p:sldId id="578" r:id="rId111"/>
    <p:sldId id="388" r:id="rId112"/>
    <p:sldId id="580" r:id="rId113"/>
    <p:sldId id="417" r:id="rId114"/>
    <p:sldId id="447" r:id="rId115"/>
    <p:sldId id="446" r:id="rId116"/>
    <p:sldId id="448" r:id="rId117"/>
    <p:sldId id="451" r:id="rId118"/>
    <p:sldId id="449" r:id="rId119"/>
    <p:sldId id="450" r:id="rId120"/>
    <p:sldId id="582" r:id="rId121"/>
    <p:sldId id="416" r:id="rId12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73" d="100"/>
          <a:sy n="73" d="100"/>
        </p:scale>
        <p:origin x="-1056" y="211"/>
      </p:cViewPr>
      <p:guideLst>
        <p:guide orient="horz" pos="2182"/>
        <p:guide pos="287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3C0A66F-F32E-4854-B8E1-27FA4CCB67C3}" type="datetimeFigureOut">
              <a:rPr lang="ru-RU"/>
              <a:pPr>
                <a:defRPr/>
              </a:pPr>
              <a:t>06.02.2023</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cs typeface="等线"/>
              </a:defRPr>
            </a:lvl1pPr>
          </a:lstStyle>
          <a:p>
            <a:pPr>
              <a:defRPr/>
            </a:pPr>
            <a:fld id="{BC6A4567-7CB9-4733-A8D5-5521B283EF96}" type="slidenum">
              <a:rPr lang="ru-RU" altLang="zh-CN"/>
              <a:pPr>
                <a:defRPr/>
              </a:pPr>
              <a:t>‹#›</a:t>
            </a:fld>
            <a:endParaRPr lang="ru-RU" altLang="zh-CN"/>
          </a:p>
        </p:txBody>
      </p:sp>
    </p:spTree>
    <p:extLst>
      <p:ext uri="{BB962C8B-B14F-4D97-AF65-F5344CB8AC3E}">
        <p14:creationId xmlns:p14="http://schemas.microsoft.com/office/powerpoint/2010/main" val="7728778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25955"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latin typeface="Antigoni"/>
              <a:cs typeface="等线"/>
            </a:endParaRPr>
          </a:p>
        </p:txBody>
      </p:sp>
      <p:sp>
        <p:nvSpPr>
          <p:cNvPr id="125956" name="Номер слайда 3"/>
          <p:cNvSpPr>
            <a:spLocks noGrp="1" noChangeArrowheads="1"/>
          </p:cNvSpPr>
          <p:nvPr>
            <p:ph type="sldNum" sz="quarter" idx="5"/>
          </p:nvPr>
        </p:nvSpPr>
        <p:spPr bwMode="auto">
          <a:noFill/>
          <a:ln>
            <a:miter lim="800000"/>
            <a:headEnd/>
            <a:tailEnd/>
          </a:ln>
        </p:spPr>
        <p:txBody>
          <a:bodyPr/>
          <a:lstStyle/>
          <a:p>
            <a:fld id="{4A9AE15B-529C-4246-9F27-9C4FA5F4B989}" type="slidenum">
              <a:rPr lang="ru-RU" altLang="en-US" smtClean="0">
                <a:ea typeface="等线"/>
              </a:rPr>
              <a:pPr/>
              <a:t>16</a:t>
            </a:fld>
            <a:endParaRPr lang="ru-RU" altLang="en-US" smtClean="0">
              <a:cs typeface="Lucida Sans Unicode"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5171"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5172"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D23EA9EF-26F2-4937-A619-2258C1EC9566}" type="slidenum">
              <a:rPr lang="ru-RU" altLang="en-US" sz="1800" smtClean="0">
                <a:latin typeface="Constantia" pitchFamily="18" charset="0"/>
                <a:ea typeface="等线"/>
              </a:rPr>
              <a:pPr/>
              <a:t>102</a:t>
            </a:fld>
            <a:endParaRPr lang="ru-RU" altLang="en-US" sz="1800" smtClean="0">
              <a:latin typeface="Constantia" pitchFamily="18" charset="0"/>
              <a:ea typeface="等线"/>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6195"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6196"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F1120D1F-93A2-4207-BF79-DADA539090FD}" type="slidenum">
              <a:rPr lang="ru-RU" altLang="en-US" sz="1800" smtClean="0">
                <a:latin typeface="Constantia" pitchFamily="18" charset="0"/>
                <a:ea typeface="等线"/>
              </a:rPr>
              <a:pPr/>
              <a:t>103</a:t>
            </a:fld>
            <a:endParaRPr lang="ru-RU" altLang="en-US" sz="1800" smtClean="0">
              <a:latin typeface="Constantia" pitchFamily="18" charset="0"/>
              <a:ea typeface="等线"/>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7219"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7220"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50C87F2E-2C18-4B11-8E5F-2A1A93B0A3C4}" type="slidenum">
              <a:rPr lang="ru-RU" altLang="en-US" sz="1800" smtClean="0">
                <a:latin typeface="Constantia" pitchFamily="18" charset="0"/>
                <a:ea typeface="等线"/>
              </a:rPr>
              <a:pPr/>
              <a:t>104</a:t>
            </a:fld>
            <a:endParaRPr lang="ru-RU" altLang="en-US" sz="1800" smtClean="0">
              <a:latin typeface="Constantia" pitchFamily="18" charset="0"/>
              <a:ea typeface="等线"/>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8243"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8244"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9343B7E5-DC55-46F3-A756-4197FD0B1944}" type="slidenum">
              <a:rPr lang="ru-RU" altLang="en-US" sz="1800" smtClean="0">
                <a:latin typeface="Constantia" pitchFamily="18" charset="0"/>
                <a:ea typeface="等线"/>
              </a:rPr>
              <a:pPr/>
              <a:t>105</a:t>
            </a:fld>
            <a:endParaRPr lang="ru-RU" altLang="en-US" sz="1800" smtClean="0">
              <a:latin typeface="Constantia" pitchFamily="18" charset="0"/>
              <a:ea typeface="等线"/>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9267"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9268"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813E3C30-E6DD-49A4-93FA-4C74AF60CB30}" type="slidenum">
              <a:rPr lang="ru-RU" altLang="en-US" sz="1800" smtClean="0">
                <a:latin typeface="Constantia" pitchFamily="18" charset="0"/>
                <a:ea typeface="等线"/>
              </a:rPr>
              <a:pPr/>
              <a:t>106</a:t>
            </a:fld>
            <a:endParaRPr lang="ru-RU" altLang="en-US" sz="1800" smtClean="0">
              <a:latin typeface="Constantia" pitchFamily="18" charset="0"/>
              <a:ea typeface="等线"/>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26979"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cs typeface="等线"/>
            </a:endParaRPr>
          </a:p>
        </p:txBody>
      </p:sp>
      <p:sp>
        <p:nvSpPr>
          <p:cNvPr id="126980" name="Номер слайда 3"/>
          <p:cNvSpPr>
            <a:spLocks noGrp="1" noChangeArrowheads="1"/>
          </p:cNvSpPr>
          <p:nvPr>
            <p:ph type="sldNum" sz="quarter" idx="5"/>
          </p:nvPr>
        </p:nvSpPr>
        <p:spPr bwMode="auto">
          <a:noFill/>
          <a:ln>
            <a:miter lim="800000"/>
            <a:headEnd/>
            <a:tailEnd/>
          </a:ln>
        </p:spPr>
        <p:txBody>
          <a:bodyPr/>
          <a:lstStyle/>
          <a:p>
            <a:pPr>
              <a:buFontTx/>
              <a:buChar char="•"/>
            </a:pPr>
            <a:fld id="{A1C9D9ED-41B1-4F95-9627-FAC76BFA82E7}" type="slidenum">
              <a:rPr lang="ru-RU" altLang="zh-CN" sz="1800" smtClean="0">
                <a:latin typeface="Arial" pitchFamily="34" charset="0"/>
              </a:rPr>
              <a:pPr>
                <a:buFontTx/>
                <a:buChar char="•"/>
              </a:pPr>
              <a:t>24</a:t>
            </a:fld>
            <a:endParaRPr lang="ru-RU" altLang="zh-CN" sz="180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Замещающий образ слайда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128003" name="Замещающий текст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idx="4294967295"/>
          </p:nvPr>
        </p:nvSpPr>
        <p:spPr bwMode="auto">
          <a:ln>
            <a:solidFill>
              <a:srgbClr val="000000"/>
            </a:solidFill>
            <a:miter lim="800000"/>
            <a:headEnd/>
            <a:tailEnd/>
          </a:ln>
        </p:spPr>
      </p:sp>
      <p:sp>
        <p:nvSpPr>
          <p:cNvPr id="129027" name="Rectangle 3"/>
          <p:cNvSpPr>
            <a:spLocks noGrp="1" noChangeArrowheads="1"/>
          </p:cNvSpPr>
          <p:nvPr>
            <p:ph type="body" idx="4294967295"/>
          </p:nvPr>
        </p:nvSpPr>
        <p:spPr bwMode="auto">
          <a:noFill/>
        </p:spPr>
        <p:txBody>
          <a:bodyPr wrap="square" lIns="91731" tIns="45865" rIns="91731" bIns="45865" numCol="1" anchor="t" anchorCtr="0" compatLnSpc="1">
            <a:prstTxWarp prst="textNoShape">
              <a:avLst/>
            </a:prstTxWarp>
          </a:bodyPr>
          <a:lstStyle/>
          <a:p>
            <a:pPr eaLnBrk="1" hangingPunct="1">
              <a:spcBef>
                <a:spcPct val="0"/>
              </a:spcBef>
            </a:pPr>
            <a:endParaRPr lang="ru-RU" altLang="zh-CN" smtClean="0">
              <a:cs typeface="等线"/>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Образ слайда 1"/>
          <p:cNvSpPr>
            <a:spLocks noGrp="1" noRot="1" noChangeAspect="1" noChangeArrowheads="1" noTextEdit="1"/>
          </p:cNvSpPr>
          <p:nvPr>
            <p:ph type="sldImg" idx="4294967295"/>
          </p:nvPr>
        </p:nvSpPr>
        <p:spPr bwMode="auto">
          <a:xfrm>
            <a:off x="-18918238" y="-13435013"/>
            <a:ext cx="37836476" cy="28378151"/>
          </a:xfrm>
          <a:ln>
            <a:solidFill>
              <a:srgbClr val="000000"/>
            </a:solidFill>
            <a:miter lim="800000"/>
            <a:headEnd/>
            <a:tailEnd/>
          </a:ln>
        </p:spPr>
      </p:sp>
      <p:sp>
        <p:nvSpPr>
          <p:cNvPr id="130051"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0052"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506CF5BC-6A25-4FF9-993A-A881A7CEA54E}" type="slidenum">
              <a:rPr lang="ru-RU" altLang="en-US" smtClean="0">
                <a:ea typeface="等线"/>
              </a:rPr>
              <a:pPr/>
              <a:t>97</a:t>
            </a:fld>
            <a:endParaRPr lang="ru-RU" altLang="en-US" smtClean="0">
              <a:ea typeface="等线"/>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1075"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1076"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3A507B27-E627-4E35-8257-D63FA230D1F5}" type="slidenum">
              <a:rPr lang="ru-RU" altLang="en-US" sz="1800" smtClean="0">
                <a:latin typeface="Constantia" pitchFamily="18" charset="0"/>
                <a:ea typeface="等线"/>
              </a:rPr>
              <a:pPr/>
              <a:t>98</a:t>
            </a:fld>
            <a:endParaRPr lang="ru-RU" altLang="en-US" sz="1800" smtClean="0">
              <a:latin typeface="Constantia" pitchFamily="18" charset="0"/>
              <a:ea typeface="等线"/>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2099"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2100"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E292ACC6-E072-4A28-A1DC-B3B55FA0C646}" type="slidenum">
              <a:rPr lang="ru-RU" altLang="en-US" sz="1800" smtClean="0">
                <a:latin typeface="Constantia" pitchFamily="18" charset="0"/>
                <a:ea typeface="等线"/>
              </a:rPr>
              <a:pPr/>
              <a:t>99</a:t>
            </a:fld>
            <a:endParaRPr lang="ru-RU" altLang="en-US" sz="1800" smtClean="0">
              <a:latin typeface="Constantia" pitchFamily="18" charset="0"/>
              <a:ea typeface="等线"/>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3123"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3124"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BA66E38E-C51A-4339-8D4D-FA8163F82C82}" type="slidenum">
              <a:rPr lang="ru-RU" altLang="en-US" sz="1800" smtClean="0">
                <a:latin typeface="Constantia" pitchFamily="18" charset="0"/>
                <a:ea typeface="等线"/>
              </a:rPr>
              <a:pPr/>
              <a:t>100</a:t>
            </a:fld>
            <a:endParaRPr lang="ru-RU" altLang="en-US" sz="1800" smtClean="0">
              <a:latin typeface="Constantia" pitchFamily="18" charset="0"/>
              <a:ea typeface="等线"/>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Образ слайда 1"/>
          <p:cNvSpPr>
            <a:spLocks noGrp="1" noRot="1" noChangeAspect="1" noChangeArrowheads="1" noTextEdit="1"/>
          </p:cNvSpPr>
          <p:nvPr>
            <p:ph type="sldImg" idx="4294967295"/>
          </p:nvPr>
        </p:nvSpPr>
        <p:spPr bwMode="auto">
          <a:ln>
            <a:solidFill>
              <a:srgbClr val="000000"/>
            </a:solidFill>
            <a:miter lim="800000"/>
            <a:headEnd/>
            <a:tailEnd/>
          </a:ln>
        </p:spPr>
      </p:sp>
      <p:sp>
        <p:nvSpPr>
          <p:cNvPr id="134147" name="Заметки 2"/>
          <p:cNvSpPr>
            <a:spLocks noGrp="1" noChangeArrowheads="1"/>
          </p:cNvSpPr>
          <p:nvPr>
            <p:ph type="body" idx="4294967295"/>
          </p:nvPr>
        </p:nvSpPr>
        <p:spPr bwMode="auto">
          <a:noFill/>
        </p:spPr>
        <p:txBody>
          <a:bodyPr wrap="square" numCol="1" anchor="t" anchorCtr="0" compatLnSpc="1">
            <a:prstTxWarp prst="textNoShape">
              <a:avLst/>
            </a:prstTxWarp>
          </a:bodyPr>
          <a:lstStyle/>
          <a:p>
            <a:pPr eaLnBrk="1" hangingPunct="1">
              <a:spcBef>
                <a:spcPct val="0"/>
              </a:spcBef>
            </a:pPr>
            <a:endParaRPr lang="ru-RU" altLang="zh-CN" smtClean="0">
              <a:ea typeface="SimSun" pitchFamily="2" charset="-122"/>
            </a:endParaRPr>
          </a:p>
        </p:txBody>
      </p:sp>
      <p:sp>
        <p:nvSpPr>
          <p:cNvPr id="134148" name="Номер слайда 3"/>
          <p:cNvSpPr>
            <a:spLocks noGrp="1" noChangeArrowheads="1"/>
          </p:cNvSpPr>
          <p:nvPr>
            <p:ph type="sldNum" sz="quarter" idx="5"/>
          </p:nvPr>
        </p:nvSpPr>
        <p:spPr bwMode="auto">
          <a:xfrm>
            <a:off x="3849688" y="9428163"/>
            <a:ext cx="2946400" cy="496887"/>
          </a:xfrm>
          <a:noFill/>
          <a:ln>
            <a:miter lim="800000"/>
            <a:headEnd/>
            <a:tailEnd/>
          </a:ln>
        </p:spPr>
        <p:txBody>
          <a:bodyPr/>
          <a:lstStyle/>
          <a:p>
            <a:fld id="{C83E24E6-6657-424B-B476-FD59362B27DF}" type="slidenum">
              <a:rPr lang="ru-RU" altLang="en-US" sz="1800" smtClean="0">
                <a:latin typeface="Constantia" pitchFamily="18" charset="0"/>
                <a:ea typeface="等线"/>
              </a:rPr>
              <a:pPr/>
              <a:t>101</a:t>
            </a:fld>
            <a:endParaRPr lang="ru-RU" altLang="en-US" sz="1800" smtClean="0">
              <a:latin typeface="Constantia" pitchFamily="18" charset="0"/>
              <a:ea typeface="等线"/>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noProof="1" smtClean="0"/>
              <a:t>Образец заголовка</a:t>
            </a:r>
            <a:endParaRPr lang="ru-RU" noProof="1"/>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smtClean="0"/>
              <a:t>Образец подзаголовка</a:t>
            </a:r>
            <a:endParaRPr lang="ru-RU" noProof="1"/>
          </a:p>
        </p:txBody>
      </p:sp>
      <p:sp>
        <p:nvSpPr>
          <p:cNvPr id="4" name="Дата 3"/>
          <p:cNvSpPr>
            <a:spLocks noGrp="1"/>
          </p:cNvSpPr>
          <p:nvPr>
            <p:ph type="dt" sz="half" idx="10"/>
          </p:nvPr>
        </p:nvSpPr>
        <p:spPr/>
        <p:txBody>
          <a:bodyPr/>
          <a:lstStyle>
            <a:lvl1pPr>
              <a:defRPr/>
            </a:lvl1pPr>
          </a:lstStyle>
          <a:p>
            <a:pPr>
              <a:defRPr/>
            </a:pPr>
            <a:fld id="{20E174A9-50E7-4E6B-9CBB-799F11043720}" type="datetimeFigureOut">
              <a:rPr lang="ru-RU"/>
              <a:pPr>
                <a:defRPr/>
              </a:pPr>
              <a:t>06.02.2023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661A110-247E-454F-A3D8-F4262E8B5806}" type="slidenum">
              <a:rPr lang="ru-RU" altLang="zh-CN"/>
              <a:pPr>
                <a:defRPr/>
              </a:pPr>
              <a:t>‹#›</a:t>
            </a:fld>
            <a:endParaRPr lang="ru-RU"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Вертикальный текст 2"/>
          <p:cNvSpPr>
            <a:spLocks noGrp="1"/>
          </p:cNvSpPr>
          <p:nvPr>
            <p:ph type="body" orient="vert" idx="1"/>
          </p:nvPr>
        </p:nvSpPr>
        <p:spPr/>
        <p:txBody>
          <a:bodyPr vert="eaVert"/>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Дата 3"/>
          <p:cNvSpPr>
            <a:spLocks noGrp="1"/>
          </p:cNvSpPr>
          <p:nvPr>
            <p:ph type="dt" sz="half" idx="10"/>
          </p:nvPr>
        </p:nvSpPr>
        <p:spPr/>
        <p:txBody>
          <a:bodyPr/>
          <a:lstStyle>
            <a:lvl1pPr>
              <a:defRPr/>
            </a:lvl1pPr>
          </a:lstStyle>
          <a:p>
            <a:pPr>
              <a:defRPr/>
            </a:pPr>
            <a:fld id="{E8043141-D977-4725-A96B-C909AA96FD38}" type="datetimeFigureOut">
              <a:rPr lang="ru-RU"/>
              <a:pPr>
                <a:defRPr/>
              </a:pPr>
              <a:t>06.02.2023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9AD3925-27C1-4110-89FD-22DD809F92BA}" type="slidenum">
              <a:rPr lang="ru-RU" altLang="zh-CN"/>
              <a:pPr>
                <a:defRPr/>
              </a:pPr>
              <a:t>‹#›</a:t>
            </a:fld>
            <a:endParaRPr lang="ru-RU"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noProof="1" smtClean="0"/>
              <a:t>Образец заголовка</a:t>
            </a:r>
            <a:endParaRPr lang="ru-RU" noProof="1"/>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Дата 3"/>
          <p:cNvSpPr>
            <a:spLocks noGrp="1"/>
          </p:cNvSpPr>
          <p:nvPr>
            <p:ph type="dt" sz="half" idx="10"/>
          </p:nvPr>
        </p:nvSpPr>
        <p:spPr/>
        <p:txBody>
          <a:bodyPr/>
          <a:lstStyle>
            <a:lvl1pPr>
              <a:defRPr/>
            </a:lvl1pPr>
          </a:lstStyle>
          <a:p>
            <a:pPr>
              <a:defRPr/>
            </a:pPr>
            <a:fld id="{4B4D8113-CCC3-48CE-ADC3-AEBD58290396}" type="datetimeFigureOut">
              <a:rPr lang="ru-RU"/>
              <a:pPr>
                <a:defRPr/>
              </a:pPr>
              <a:t>06.02.2023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CD8490C-E95E-48E3-BAAA-975A89A88C22}" type="slidenum">
              <a:rPr lang="ru-RU" altLang="zh-CN"/>
              <a:pPr>
                <a:defRPr/>
              </a:pPr>
              <a:t>‹#›</a:t>
            </a:fld>
            <a:endParaRPr lang="ru-RU"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Содержимое 2"/>
          <p:cNvSpPr>
            <a:spLocks noGrp="1"/>
          </p:cNvSpPr>
          <p:nvPr>
            <p:ph idx="1"/>
          </p:nvPr>
        </p:nvSpPr>
        <p:spPr/>
        <p:txBody>
          <a:body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Дата 3"/>
          <p:cNvSpPr>
            <a:spLocks noGrp="1"/>
          </p:cNvSpPr>
          <p:nvPr>
            <p:ph type="dt" sz="half" idx="10"/>
          </p:nvPr>
        </p:nvSpPr>
        <p:spPr/>
        <p:txBody>
          <a:bodyPr/>
          <a:lstStyle>
            <a:lvl1pPr>
              <a:defRPr/>
            </a:lvl1pPr>
          </a:lstStyle>
          <a:p>
            <a:pPr>
              <a:defRPr/>
            </a:pPr>
            <a:fld id="{C0C9A041-69FD-4A14-9DF9-1DF50F73B53F}" type="datetimeFigureOut">
              <a:rPr lang="ru-RU"/>
              <a:pPr>
                <a:defRPr/>
              </a:pPr>
              <a:t>06.02.2023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D17A231-4E61-40AE-B00C-CEF9631D84E3}" type="slidenum">
              <a:rPr lang="ru-RU" altLang="zh-CN"/>
              <a:pPr>
                <a:defRPr/>
              </a:pPr>
              <a:t>‹#›</a:t>
            </a:fld>
            <a:endParaRPr lang="ru-RU"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noProof="1" smtClean="0"/>
              <a:t>Образец заголовка</a:t>
            </a:r>
            <a:endParaRPr lang="ru-RU" noProof="1"/>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smtClean="0"/>
              <a:t>Образец текста</a:t>
            </a:r>
          </a:p>
        </p:txBody>
      </p:sp>
      <p:sp>
        <p:nvSpPr>
          <p:cNvPr id="4" name="Дата 3"/>
          <p:cNvSpPr>
            <a:spLocks noGrp="1"/>
          </p:cNvSpPr>
          <p:nvPr>
            <p:ph type="dt" sz="half" idx="10"/>
          </p:nvPr>
        </p:nvSpPr>
        <p:spPr/>
        <p:txBody>
          <a:bodyPr/>
          <a:lstStyle>
            <a:lvl1pPr>
              <a:defRPr/>
            </a:lvl1pPr>
          </a:lstStyle>
          <a:p>
            <a:pPr>
              <a:defRPr/>
            </a:pPr>
            <a:fld id="{8E76E966-7CB3-4059-8E48-1B0542551B88}" type="datetimeFigureOut">
              <a:rPr lang="ru-RU"/>
              <a:pPr>
                <a:defRPr/>
              </a:pPr>
              <a:t>06.02.2023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A2B04FA-E4FB-4BAA-84F4-CFEB0666C67E}" type="slidenum">
              <a:rPr lang="ru-RU" altLang="zh-CN"/>
              <a:pPr>
                <a:defRPr/>
              </a:pPr>
              <a:t>‹#›</a:t>
            </a:fld>
            <a:endParaRPr lang="ru-RU"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Дата 3"/>
          <p:cNvSpPr>
            <a:spLocks noGrp="1"/>
          </p:cNvSpPr>
          <p:nvPr>
            <p:ph type="dt" sz="half" idx="10"/>
          </p:nvPr>
        </p:nvSpPr>
        <p:spPr/>
        <p:txBody>
          <a:bodyPr/>
          <a:lstStyle>
            <a:lvl1pPr>
              <a:defRPr/>
            </a:lvl1pPr>
          </a:lstStyle>
          <a:p>
            <a:pPr>
              <a:defRPr/>
            </a:pPr>
            <a:fld id="{2E1B4028-B3BB-401B-A709-090E1219C9EF}" type="datetimeFigureOut">
              <a:rPr lang="ru-RU"/>
              <a:pPr>
                <a:defRPr/>
              </a:pPr>
              <a:t>06.02.2023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17ED335-E42A-454A-A3C8-FFD361DD8FC5}" type="slidenum">
              <a:rPr lang="ru-RU" altLang="zh-CN"/>
              <a:pPr>
                <a:defRPr/>
              </a:pPr>
              <a:t>‹#›</a:t>
            </a:fld>
            <a:endParaRPr lang="ru-RU"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1" smtClean="0"/>
              <a:t>Образец заголовка</a:t>
            </a:r>
            <a:endParaRPr lang="ru-RU" noProof="1"/>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7" name="Дата 3"/>
          <p:cNvSpPr>
            <a:spLocks noGrp="1"/>
          </p:cNvSpPr>
          <p:nvPr>
            <p:ph type="dt" sz="half" idx="10"/>
          </p:nvPr>
        </p:nvSpPr>
        <p:spPr/>
        <p:txBody>
          <a:bodyPr/>
          <a:lstStyle>
            <a:lvl1pPr>
              <a:defRPr/>
            </a:lvl1pPr>
          </a:lstStyle>
          <a:p>
            <a:pPr>
              <a:defRPr/>
            </a:pPr>
            <a:fld id="{716F26BD-D9E2-4D83-8BE5-88306BAAD557}" type="datetimeFigureOut">
              <a:rPr lang="ru-RU"/>
              <a:pPr>
                <a:defRPr/>
              </a:pPr>
              <a:t>06.02.2023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6B90CCF-7EB5-4A44-878E-90E6865E7ED1}" type="slidenum">
              <a:rPr lang="ru-RU" altLang="zh-CN"/>
              <a:pPr>
                <a:defRPr/>
              </a:pPr>
              <a:t>‹#›</a:t>
            </a:fld>
            <a:endParaRPr lang="ru-RU"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smtClean="0"/>
              <a:t>Образец заголовка</a:t>
            </a:r>
            <a:endParaRPr lang="ru-RU" noProof="1"/>
          </a:p>
        </p:txBody>
      </p:sp>
      <p:sp>
        <p:nvSpPr>
          <p:cNvPr id="3" name="Дата 3"/>
          <p:cNvSpPr>
            <a:spLocks noGrp="1"/>
          </p:cNvSpPr>
          <p:nvPr>
            <p:ph type="dt" sz="half" idx="10"/>
          </p:nvPr>
        </p:nvSpPr>
        <p:spPr/>
        <p:txBody>
          <a:bodyPr/>
          <a:lstStyle>
            <a:lvl1pPr>
              <a:defRPr/>
            </a:lvl1pPr>
          </a:lstStyle>
          <a:p>
            <a:pPr>
              <a:defRPr/>
            </a:pPr>
            <a:fld id="{920FC520-4A51-4838-8593-653505D17BC5}" type="datetimeFigureOut">
              <a:rPr lang="ru-RU"/>
              <a:pPr>
                <a:defRPr/>
              </a:pPr>
              <a:t>06.02.2023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B5DE2B4-706E-46F4-A910-D177FF0BC0A7}" type="slidenum">
              <a:rPr lang="ru-RU" altLang="zh-CN"/>
              <a:pPr>
                <a:defRPr/>
              </a:pPr>
              <a:t>‹#›</a:t>
            </a:fld>
            <a:endParaRPr lang="ru-RU"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AE592619-5956-491D-AEC7-BFB874754855}" type="datetimeFigureOut">
              <a:rPr lang="ru-RU"/>
              <a:pPr>
                <a:defRPr/>
              </a:pPr>
              <a:t>06.02.2023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D5520CE5-88BB-406C-95C6-EE66787C2618}" type="slidenum">
              <a:rPr lang="ru-RU" altLang="zh-CN"/>
              <a:pPr>
                <a:defRPr/>
              </a:pPr>
              <a:t>‹#›</a:t>
            </a:fld>
            <a:endParaRPr lang="ru-RU"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noProof="1" smtClean="0"/>
              <a:t>Образец заголовка</a:t>
            </a:r>
            <a:endParaRPr lang="ru-RU" noProof="1"/>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smtClean="0"/>
              <a:t>Образец текста</a:t>
            </a:r>
          </a:p>
          <a:p>
            <a:pPr lvl="1"/>
            <a:r>
              <a:rPr lang="ru-RU" noProof="1" smtClean="0"/>
              <a:t>Второй уровень</a:t>
            </a:r>
          </a:p>
          <a:p>
            <a:pPr lvl="2"/>
            <a:r>
              <a:rPr lang="ru-RU" noProof="1" smtClean="0"/>
              <a:t>Третий уровень</a:t>
            </a:r>
          </a:p>
          <a:p>
            <a:pPr lvl="3"/>
            <a:r>
              <a:rPr lang="ru-RU" noProof="1" smtClean="0"/>
              <a:t>Четвертый уровень</a:t>
            </a:r>
          </a:p>
          <a:p>
            <a:pPr lvl="4"/>
            <a:r>
              <a:rPr lang="ru-RU" noProof="1" smtClean="0"/>
              <a:t>Пятый уровень</a:t>
            </a:r>
            <a:endParaRPr lang="ru-RU" noProof="1"/>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smtClean="0"/>
              <a:t>Образец текста</a:t>
            </a:r>
          </a:p>
        </p:txBody>
      </p:sp>
      <p:sp>
        <p:nvSpPr>
          <p:cNvPr id="5" name="Дата 3"/>
          <p:cNvSpPr>
            <a:spLocks noGrp="1"/>
          </p:cNvSpPr>
          <p:nvPr>
            <p:ph type="dt" sz="half" idx="10"/>
          </p:nvPr>
        </p:nvSpPr>
        <p:spPr/>
        <p:txBody>
          <a:bodyPr/>
          <a:lstStyle>
            <a:lvl1pPr>
              <a:defRPr/>
            </a:lvl1pPr>
          </a:lstStyle>
          <a:p>
            <a:pPr>
              <a:defRPr/>
            </a:pPr>
            <a:fld id="{000D53BE-F873-4759-B335-8156687F56CA}" type="datetimeFigureOut">
              <a:rPr lang="ru-RU"/>
              <a:pPr>
                <a:defRPr/>
              </a:pPr>
              <a:t>06.02.2023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B413358-B113-46A5-908F-A4097A9645B7}" type="slidenum">
              <a:rPr lang="ru-RU" altLang="zh-CN"/>
              <a:pPr>
                <a:defRPr/>
              </a:pPr>
              <a:t>‹#›</a:t>
            </a:fld>
            <a:endParaRPr lang="ru-RU"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noProof="1" smtClean="0"/>
              <a:t>Образец заголовка</a:t>
            </a:r>
            <a:endParaRPr lang="ru-RU" noProof="1"/>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smtClean="0"/>
              <a:t>Образец текста</a:t>
            </a:r>
          </a:p>
        </p:txBody>
      </p:sp>
      <p:sp>
        <p:nvSpPr>
          <p:cNvPr id="5" name="Дата 3"/>
          <p:cNvSpPr>
            <a:spLocks noGrp="1"/>
          </p:cNvSpPr>
          <p:nvPr>
            <p:ph type="dt" sz="half" idx="10"/>
          </p:nvPr>
        </p:nvSpPr>
        <p:spPr/>
        <p:txBody>
          <a:bodyPr/>
          <a:lstStyle>
            <a:lvl1pPr>
              <a:defRPr/>
            </a:lvl1pPr>
          </a:lstStyle>
          <a:p>
            <a:pPr>
              <a:defRPr/>
            </a:pPr>
            <a:fld id="{4275F16C-B6DC-457C-9CA9-E59E159C2839}" type="datetimeFigureOut">
              <a:rPr lang="ru-RU"/>
              <a:pPr>
                <a:defRPr/>
              </a:pPr>
              <a:t>06.02.2023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A01F203-B4F5-4759-9A48-DAE1772E5DF0}" type="slidenum">
              <a:rPr lang="ru-RU" altLang="zh-CN"/>
              <a:pPr>
                <a:defRPr/>
              </a:pPr>
              <a:t>‹#›</a:t>
            </a:fld>
            <a:endParaRPr lang="ru-RU"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FA132D8-0E87-4852-950E-2ADA7CB7EAE6}" type="datetimeFigureOut">
              <a:rPr lang="ru-RU"/>
              <a:pPr>
                <a:defRPr/>
              </a:pPr>
              <a:t>06.02.2023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pPr>
              <a:defRPr/>
            </a:pPr>
            <a:fld id="{7A41639E-A76A-435E-8B83-5A3608C17210}" type="slidenum">
              <a:rPr lang="ru-RU" altLang="zh-CN"/>
              <a:pPr>
                <a:defRPr/>
              </a:pPr>
              <a:t>‹#›</a:t>
            </a:fld>
            <a:endParaRPr lang="ru-RU"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0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7.xml"/><Relationship Id="rId5" Type="http://schemas.openxmlformats.org/officeDocument/2006/relationships/image" Target="../media/image130.jpeg"/><Relationship Id="rId4" Type="http://schemas.openxmlformats.org/officeDocument/2006/relationships/image" Target="../media/image129.jpeg"/></Relationships>
</file>

<file path=ppt/slides/_rels/slide118.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 Id="rId5" Type="http://schemas.openxmlformats.org/officeDocument/2006/relationships/image" Target="../media/image93.jpeg"/><Relationship Id="rId4" Type="http://schemas.openxmlformats.org/officeDocument/2006/relationships/image" Target="../media/image92.jpeg"/></Relationships>
</file>

<file path=ppt/slides/_rels/slide8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850" y="0"/>
            <a:ext cx="8351838" cy="2663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sz="2800" b="1" noProof="1">
                <a:solidFill>
                  <a:srgbClr val="C00000"/>
                </a:solidFill>
              </a:rPr>
              <a:t>ЕЖЕГОДНЫЙ ИНСТРУКТАЖ</a:t>
            </a:r>
          </a:p>
          <a:p>
            <a:pPr algn="ctr" eaLnBrk="1" hangingPunct="1">
              <a:defRPr/>
            </a:pPr>
            <a:r>
              <a:rPr sz="2800" b="1" noProof="1">
                <a:solidFill>
                  <a:srgbClr val="C00000"/>
                </a:solidFill>
              </a:rPr>
              <a:t>по действиям </a:t>
            </a:r>
            <a:r>
              <a:rPr lang="ru-RU" sz="2800" b="1" noProof="1" smtClean="0">
                <a:solidFill>
                  <a:srgbClr val="C00000"/>
                </a:solidFill>
              </a:rPr>
              <a:t>в ЧС </a:t>
            </a:r>
            <a:r>
              <a:rPr sz="2800" b="1" noProof="1" smtClean="0">
                <a:solidFill>
                  <a:srgbClr val="C00000"/>
                </a:solidFill>
              </a:rPr>
              <a:t>работников </a:t>
            </a:r>
            <a:r>
              <a:rPr sz="2800" b="1" noProof="1">
                <a:solidFill>
                  <a:srgbClr val="C00000"/>
                </a:solidFill>
              </a:rPr>
              <a:t>организации</a:t>
            </a:r>
          </a:p>
          <a:p>
            <a:pPr algn="ctr" eaLnBrk="1" hangingPunct="1">
              <a:defRPr/>
            </a:pPr>
            <a:endParaRPr sz="2800" b="1" noProof="1">
              <a:solidFill>
                <a:srgbClr val="C00000"/>
              </a:solidFill>
            </a:endParaRPr>
          </a:p>
          <a:p>
            <a:pPr algn="ctr" eaLnBrk="1" hangingPunct="1">
              <a:defRPr/>
            </a:pPr>
            <a:endParaRPr sz="2800" b="1" noProof="1">
              <a:solidFill>
                <a:srgbClr val="C00000"/>
              </a:solidFill>
            </a:endParaRPr>
          </a:p>
        </p:txBody>
      </p:sp>
      <p:pic>
        <p:nvPicPr>
          <p:cNvPr id="2051" name="Picture 2" descr="https://salsknews.ru/wp-content/uploads/2017/06/856_3_0-1200x545_c.jpg"/>
          <p:cNvPicPr>
            <a:picLocks noChangeAspect="1" noChangeArrowheads="1"/>
          </p:cNvPicPr>
          <p:nvPr/>
        </p:nvPicPr>
        <p:blipFill>
          <a:blip r:embed="rId2" cstate="print"/>
          <a:srcRect/>
          <a:stretch>
            <a:fillRect/>
          </a:stretch>
        </p:blipFill>
        <p:spPr bwMode="auto">
          <a:xfrm>
            <a:off x="0" y="1557338"/>
            <a:ext cx="9144000" cy="5300662"/>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Прямоугольник 1"/>
          <p:cNvSpPr>
            <a:spLocks noChangeArrowheads="1"/>
          </p:cNvSpPr>
          <p:nvPr/>
        </p:nvSpPr>
        <p:spPr bwMode="auto">
          <a:xfrm>
            <a:off x="53975" y="0"/>
            <a:ext cx="9090025" cy="830263"/>
          </a:xfrm>
          <a:prstGeom prst="rect">
            <a:avLst/>
          </a:prstGeom>
          <a:noFill/>
          <a:ln w="9525">
            <a:noFill/>
            <a:miter lim="800000"/>
            <a:headEnd/>
            <a:tailEnd/>
          </a:ln>
        </p:spPr>
        <p:txBody>
          <a:bodyPr>
            <a:spAutoFit/>
          </a:bodyPr>
          <a:lstStyle/>
          <a:p>
            <a:pPr algn="ctr"/>
            <a:r>
              <a:rPr lang="ru-RU" altLang="zh-CN" sz="2400" b="1">
                <a:solidFill>
                  <a:srgbClr val="C00000"/>
                </a:solidFill>
              </a:rPr>
              <a:t>Постановление Правительства РФ от </a:t>
            </a:r>
            <a:r>
              <a:rPr lang="en-US" altLang="zh-CN" sz="2400" b="1">
                <a:solidFill>
                  <a:srgbClr val="C00000"/>
                </a:solidFill>
              </a:rPr>
              <a:t>18.09.</a:t>
            </a:r>
            <a:r>
              <a:rPr lang="ru-RU" altLang="zh-CN" sz="2400" b="1">
                <a:solidFill>
                  <a:srgbClr val="C00000"/>
                </a:solidFill>
              </a:rPr>
              <a:t>20</a:t>
            </a:r>
            <a:r>
              <a:rPr lang="en-US" altLang="zh-CN" sz="2400" b="1">
                <a:solidFill>
                  <a:srgbClr val="C00000"/>
                </a:solidFill>
              </a:rPr>
              <a:t>20</a:t>
            </a:r>
            <a:r>
              <a:rPr lang="ru-RU" altLang="zh-CN" sz="2400" b="1">
                <a:solidFill>
                  <a:srgbClr val="C00000"/>
                </a:solidFill>
              </a:rPr>
              <a:t>  </a:t>
            </a:r>
            <a:r>
              <a:rPr lang="ru-RU" altLang="zh-CN" sz="2400" b="1">
                <a:solidFill>
                  <a:srgbClr val="C00000"/>
                </a:solidFill>
                <a:latin typeface="Times New Roman" pitchFamily="18" charset="0"/>
              </a:rPr>
              <a:t>№</a:t>
            </a:r>
            <a:r>
              <a:rPr lang="ru-RU" altLang="zh-CN" sz="2400" b="1">
                <a:solidFill>
                  <a:srgbClr val="C00000"/>
                </a:solidFill>
              </a:rPr>
              <a:t> 1485</a:t>
            </a:r>
          </a:p>
          <a:p>
            <a:pPr algn="ctr"/>
            <a:endParaRPr lang="ru-RU" altLang="zh-CN" sz="2400" i="1">
              <a:solidFill>
                <a:srgbClr val="C00000"/>
              </a:solidFill>
            </a:endParaRPr>
          </a:p>
        </p:txBody>
      </p:sp>
      <p:sp>
        <p:nvSpPr>
          <p:cNvPr id="11267" name="AutoShape 2" descr="https://static.mchs.ru/upload/site59/iblock/a68/a68158599cf02f34189c421eb00a34c0.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11268" name="Picture 2" descr="D:\Курсы - фото\Фото со слушателями\DSCN1367.JPG"/>
          <p:cNvPicPr>
            <a:picLocks noChangeAspect="1" noChangeArrowheads="1"/>
          </p:cNvPicPr>
          <p:nvPr/>
        </p:nvPicPr>
        <p:blipFill>
          <a:blip r:embed="rId2" cstate="print"/>
          <a:srcRect/>
          <a:stretch>
            <a:fillRect/>
          </a:stretch>
        </p:blipFill>
        <p:spPr bwMode="auto">
          <a:xfrm>
            <a:off x="0" y="981075"/>
            <a:ext cx="3924300" cy="2592388"/>
          </a:xfrm>
          <a:prstGeom prst="rect">
            <a:avLst/>
          </a:prstGeom>
          <a:noFill/>
          <a:ln w="9525">
            <a:noFill/>
            <a:miter lim="800000"/>
            <a:headEnd/>
            <a:tailEnd/>
          </a:ln>
        </p:spPr>
      </p:pic>
      <p:pic>
        <p:nvPicPr>
          <p:cNvPr id="11269" name="Picture 2" descr="D:\Курсы - фото\Фото со слушателями\DSCN1345.JPG"/>
          <p:cNvPicPr>
            <a:picLocks noChangeAspect="1" noChangeArrowheads="1"/>
          </p:cNvPicPr>
          <p:nvPr/>
        </p:nvPicPr>
        <p:blipFill>
          <a:blip r:embed="rId3" cstate="print"/>
          <a:srcRect/>
          <a:stretch>
            <a:fillRect/>
          </a:stretch>
        </p:blipFill>
        <p:spPr bwMode="auto">
          <a:xfrm>
            <a:off x="0" y="3716338"/>
            <a:ext cx="3924300" cy="2943225"/>
          </a:xfrm>
          <a:prstGeom prst="rect">
            <a:avLst/>
          </a:prstGeom>
          <a:noFill/>
          <a:ln w="9525">
            <a:noFill/>
            <a:miter lim="800000"/>
            <a:headEnd/>
            <a:tailEnd/>
          </a:ln>
        </p:spPr>
      </p:pic>
      <p:pic>
        <p:nvPicPr>
          <p:cNvPr id="11270" name="Picture 4" descr="http://muravlenko.yanao.ru/uploads/posts/2012-12/1354955283_91638607.jpg"/>
          <p:cNvPicPr>
            <a:picLocks noChangeAspect="1" noChangeArrowheads="1"/>
          </p:cNvPicPr>
          <p:nvPr/>
        </p:nvPicPr>
        <p:blipFill>
          <a:blip r:embed="rId4" cstate="print"/>
          <a:srcRect/>
          <a:stretch>
            <a:fillRect/>
          </a:stretch>
        </p:blipFill>
        <p:spPr bwMode="auto">
          <a:xfrm>
            <a:off x="4284663" y="3789363"/>
            <a:ext cx="4859337" cy="2808287"/>
          </a:xfrm>
          <a:prstGeom prst="rect">
            <a:avLst/>
          </a:prstGeom>
          <a:noFill/>
          <a:ln w="9525">
            <a:noFill/>
            <a:miter lim="800000"/>
            <a:headEnd/>
            <a:tailEnd/>
          </a:ln>
        </p:spPr>
      </p:pic>
      <p:sp>
        <p:nvSpPr>
          <p:cNvPr id="7" name="Прямоугольник 6"/>
          <p:cNvSpPr/>
          <p:nvPr/>
        </p:nvSpPr>
        <p:spPr>
          <a:xfrm>
            <a:off x="4211638" y="1700213"/>
            <a:ext cx="4932362" cy="15128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sz="2200" b="1" noProof="1">
                <a:solidFill>
                  <a:srgbClr val="0000CC"/>
                </a:solidFill>
                <a:cs typeface="Arial" panose="020B0604020202020204" pitchFamily="34" charset="0"/>
              </a:rPr>
              <a:t>Регламентирует  основные задачи подготовки работающего населения в области </a:t>
            </a:r>
          </a:p>
          <a:p>
            <a:pPr algn="ctr" eaLnBrk="1" hangingPunct="1">
              <a:defRPr/>
            </a:pPr>
            <a:r>
              <a:rPr sz="2200" b="1" noProof="1">
                <a:solidFill>
                  <a:srgbClr val="0000CC"/>
                </a:solidFill>
                <a:cs typeface="Arial" panose="020B0604020202020204" pitchFamily="34" charset="0"/>
              </a:rPr>
              <a:t>защиты от ЧС</a:t>
            </a:r>
            <a:endParaRPr sz="2200" b="1" noProof="1">
              <a:solidFill>
                <a:srgbClr val="0000CC"/>
              </a:solidFill>
              <a:ea typeface="Arial" panose="020B0604020202020204" pitchFamily="3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3427" name="Номер слайда 3"/>
          <p:cNvSpPr>
            <a:spLocks noGrp="1" noChangeArrowheads="1"/>
          </p:cNvSpPr>
          <p:nvPr>
            <p:ph type="sldNum" sz="quarter" idx="12"/>
          </p:nvPr>
        </p:nvSpPr>
        <p:spPr bwMode="auto">
          <a:noFill/>
          <a:ln>
            <a:miter lim="800000"/>
            <a:headEnd/>
            <a:tailEnd/>
          </a:ln>
        </p:spPr>
        <p:txBody>
          <a:bodyPr/>
          <a:lstStyle/>
          <a:p>
            <a:fld id="{768AADE0-DB7A-4776-B621-8C9EEB9D5C46}" type="slidenum">
              <a:rPr lang="ru-RU" altLang="en-US" b="1" smtClean="0">
                <a:latin typeface="Constantia" pitchFamily="18" charset="0"/>
              </a:rPr>
              <a:pPr/>
              <a:t>100</a:t>
            </a:fld>
            <a:endParaRPr lang="ru-RU" altLang="en-US" b="1" smtClean="0">
              <a:latin typeface="Constantia" pitchFamily="18" charset="0"/>
            </a:endParaRPr>
          </a:p>
        </p:txBody>
      </p:sp>
      <p:pic>
        <p:nvPicPr>
          <p:cNvPr id="103428" name="Picture 1" descr="C:\Users\User\Downloads\foto_samovosplamenyayushayasya_smes_svoimi_rukami_6.jpg"/>
          <p:cNvPicPr>
            <a:picLocks noChangeAspect="1" noChangeArrowheads="1"/>
          </p:cNvPicPr>
          <p:nvPr/>
        </p:nvPicPr>
        <p:blipFill>
          <a:blip r:embed="rId3" cstate="print"/>
          <a:srcRect/>
          <a:stretch>
            <a:fillRect/>
          </a:stretch>
        </p:blipFill>
        <p:spPr bwMode="auto">
          <a:xfrm>
            <a:off x="354013" y="539750"/>
            <a:ext cx="8394700" cy="5746750"/>
          </a:xfrm>
          <a:prstGeom prst="rect">
            <a:avLst/>
          </a:prstGeom>
          <a:noFill/>
          <a:ln w="9525">
            <a:noFill/>
            <a:miter lim="800000"/>
            <a:headEnd/>
            <a:tailEnd/>
          </a:ln>
        </p:spPr>
      </p:pic>
    </p:spTree>
  </p:cSld>
  <p:clrMapOvr>
    <a:masterClrMapping/>
  </p:clrMapOvr>
  <p:transition>
    <p:wipe dir="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4451" name="Номер слайда 3"/>
          <p:cNvSpPr>
            <a:spLocks noGrp="1" noChangeArrowheads="1"/>
          </p:cNvSpPr>
          <p:nvPr>
            <p:ph type="sldNum" sz="quarter" idx="12"/>
          </p:nvPr>
        </p:nvSpPr>
        <p:spPr bwMode="auto">
          <a:noFill/>
          <a:ln>
            <a:miter lim="800000"/>
            <a:headEnd/>
            <a:tailEnd/>
          </a:ln>
        </p:spPr>
        <p:txBody>
          <a:bodyPr/>
          <a:lstStyle/>
          <a:p>
            <a:fld id="{092C90AD-8B5B-41C4-94A3-54B8623CC68C}" type="slidenum">
              <a:rPr lang="ru-RU" altLang="en-US" b="1" smtClean="0">
                <a:latin typeface="Constantia" pitchFamily="18" charset="0"/>
              </a:rPr>
              <a:pPr/>
              <a:t>101</a:t>
            </a:fld>
            <a:endParaRPr lang="ru-RU" altLang="en-US" b="1" smtClean="0">
              <a:latin typeface="Constantia" pitchFamily="18" charset="0"/>
            </a:endParaRPr>
          </a:p>
        </p:txBody>
      </p:sp>
      <p:sp>
        <p:nvSpPr>
          <p:cNvPr id="104452" name="Прямоугольник 3"/>
          <p:cNvSpPr>
            <a:spLocks noChangeArrowheads="1"/>
          </p:cNvSpPr>
          <p:nvPr/>
        </p:nvSpPr>
        <p:spPr bwMode="auto">
          <a:xfrm>
            <a:off x="0" y="500063"/>
            <a:ext cx="9144000" cy="425450"/>
          </a:xfrm>
          <a:prstGeom prst="rect">
            <a:avLst/>
          </a:prstGeom>
          <a:noFill/>
          <a:ln w="9525">
            <a:noFill/>
            <a:miter lim="800000"/>
            <a:headEnd/>
            <a:tailEnd/>
          </a:ln>
        </p:spPr>
        <p:txBody>
          <a:bodyPr>
            <a:spAutoFit/>
          </a:bodyPr>
          <a:lstStyle/>
          <a:p>
            <a:pPr algn="ctr">
              <a:lnSpc>
                <a:spcPct val="90000"/>
              </a:lnSpc>
              <a:buSzPct val="85000"/>
            </a:pPr>
            <a:r>
              <a:rPr lang="ru-RU" altLang="zh-CN" sz="2400" b="1" i="1"/>
              <a:t>разряды статического электричества</a:t>
            </a:r>
          </a:p>
        </p:txBody>
      </p:sp>
      <p:pic>
        <p:nvPicPr>
          <p:cNvPr id="104453" name="Picture 2" descr="https://assets.podomatic.net/ts/d8/00/ba/kevinchen/1400x1400-806x806+166+0_10503425.jpg"/>
          <p:cNvPicPr>
            <a:picLocks noChangeAspect="1" noChangeArrowheads="1"/>
          </p:cNvPicPr>
          <p:nvPr/>
        </p:nvPicPr>
        <p:blipFill>
          <a:blip r:embed="rId3" cstate="print"/>
          <a:srcRect/>
          <a:stretch>
            <a:fillRect/>
          </a:stretch>
        </p:blipFill>
        <p:spPr bwMode="auto">
          <a:xfrm>
            <a:off x="785813" y="928688"/>
            <a:ext cx="7715250" cy="5643562"/>
          </a:xfrm>
          <a:prstGeom prst="rect">
            <a:avLst/>
          </a:prstGeom>
          <a:noFill/>
          <a:ln w="9525">
            <a:noFill/>
            <a:miter lim="800000"/>
            <a:headEnd/>
            <a:tailEnd/>
          </a:ln>
        </p:spPr>
      </p:pic>
    </p:spTree>
  </p:cSld>
  <p:clrMapOvr>
    <a:masterClrMapping/>
  </p:clrMapOvr>
  <p:transition>
    <p:wipe dir="d"/>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5475" name="Номер слайда 3"/>
          <p:cNvSpPr>
            <a:spLocks noGrp="1" noChangeArrowheads="1"/>
          </p:cNvSpPr>
          <p:nvPr>
            <p:ph type="sldNum" sz="quarter" idx="12"/>
          </p:nvPr>
        </p:nvSpPr>
        <p:spPr bwMode="auto">
          <a:noFill/>
          <a:ln>
            <a:miter lim="800000"/>
            <a:headEnd/>
            <a:tailEnd/>
          </a:ln>
        </p:spPr>
        <p:txBody>
          <a:bodyPr/>
          <a:lstStyle/>
          <a:p>
            <a:fld id="{A6227DDE-B711-4E16-A518-BD1A5D5E5772}" type="slidenum">
              <a:rPr lang="ru-RU" altLang="en-US" b="1" smtClean="0">
                <a:latin typeface="Constantia" pitchFamily="18" charset="0"/>
              </a:rPr>
              <a:pPr/>
              <a:t>102</a:t>
            </a:fld>
            <a:endParaRPr lang="ru-RU" altLang="en-US" b="1" smtClean="0">
              <a:latin typeface="Constantia" pitchFamily="18" charset="0"/>
            </a:endParaRPr>
          </a:p>
        </p:txBody>
      </p:sp>
      <p:sp>
        <p:nvSpPr>
          <p:cNvPr id="105476" name="Прямоугольник 3"/>
          <p:cNvSpPr>
            <a:spLocks noChangeArrowheads="1"/>
          </p:cNvSpPr>
          <p:nvPr/>
        </p:nvSpPr>
        <p:spPr bwMode="auto">
          <a:xfrm>
            <a:off x="0" y="500063"/>
            <a:ext cx="9144000" cy="461962"/>
          </a:xfrm>
          <a:prstGeom prst="rect">
            <a:avLst/>
          </a:prstGeom>
          <a:noFill/>
          <a:ln w="9525">
            <a:noFill/>
            <a:miter lim="800000"/>
            <a:headEnd/>
            <a:tailEnd/>
          </a:ln>
        </p:spPr>
        <p:txBody>
          <a:bodyPr>
            <a:spAutoFit/>
          </a:bodyPr>
          <a:lstStyle/>
          <a:p>
            <a:pPr algn="ctr"/>
            <a:r>
              <a:rPr lang="ru-RU" altLang="zh-CN" sz="2400" b="1" i="1"/>
              <a:t>пренебрежение правилами техники безопасности</a:t>
            </a:r>
            <a:endParaRPr lang="ru-RU" altLang="ru-RU" sz="2400" b="1" i="1">
              <a:latin typeface="Constantia" pitchFamily="18" charset="0"/>
              <a:ea typeface="SimSun" pitchFamily="2" charset="-122"/>
            </a:endParaRPr>
          </a:p>
        </p:txBody>
      </p:sp>
      <p:pic>
        <p:nvPicPr>
          <p:cNvPr id="105477" name="Picture 1" descr="C:\Users\User\Downloads\0013-015-.jpg"/>
          <p:cNvPicPr>
            <a:picLocks noChangeAspect="1" noChangeArrowheads="1"/>
          </p:cNvPicPr>
          <p:nvPr/>
        </p:nvPicPr>
        <p:blipFill>
          <a:blip r:embed="rId3" cstate="print"/>
          <a:srcRect/>
          <a:stretch>
            <a:fillRect/>
          </a:stretch>
        </p:blipFill>
        <p:spPr bwMode="auto">
          <a:xfrm>
            <a:off x="785813" y="1000125"/>
            <a:ext cx="7643812" cy="5214938"/>
          </a:xfrm>
          <a:prstGeom prst="rect">
            <a:avLst/>
          </a:prstGeom>
          <a:noFill/>
          <a:ln w="9525">
            <a:noFill/>
            <a:miter lim="800000"/>
            <a:headEnd/>
            <a:tailEnd/>
          </a:ln>
        </p:spPr>
      </p:pic>
    </p:spTree>
  </p:cSld>
  <p:clrMapOvr>
    <a:masterClrMapping/>
  </p:clrMapOvr>
  <p:transition>
    <p:wipe dir="d"/>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6499" name="Номер слайда 3"/>
          <p:cNvSpPr>
            <a:spLocks noGrp="1" noChangeArrowheads="1"/>
          </p:cNvSpPr>
          <p:nvPr>
            <p:ph type="sldNum" sz="quarter" idx="12"/>
          </p:nvPr>
        </p:nvSpPr>
        <p:spPr bwMode="auto">
          <a:noFill/>
          <a:ln>
            <a:miter lim="800000"/>
            <a:headEnd/>
            <a:tailEnd/>
          </a:ln>
        </p:spPr>
        <p:txBody>
          <a:bodyPr/>
          <a:lstStyle/>
          <a:p>
            <a:fld id="{D8E324E6-91AB-4B3B-8F14-2EA2292E3F7B}" type="slidenum">
              <a:rPr lang="ru-RU" altLang="en-US" b="1" smtClean="0">
                <a:latin typeface="Constantia" pitchFamily="18" charset="0"/>
              </a:rPr>
              <a:pPr/>
              <a:t>103</a:t>
            </a:fld>
            <a:endParaRPr lang="ru-RU" altLang="en-US" b="1" smtClean="0">
              <a:latin typeface="Constantia" pitchFamily="18" charset="0"/>
            </a:endParaRPr>
          </a:p>
        </p:txBody>
      </p:sp>
      <p:sp>
        <p:nvSpPr>
          <p:cNvPr id="106500" name="Прямоугольник 3"/>
          <p:cNvSpPr>
            <a:spLocks noChangeArrowheads="1"/>
          </p:cNvSpPr>
          <p:nvPr/>
        </p:nvSpPr>
        <p:spPr bwMode="auto">
          <a:xfrm>
            <a:off x="0" y="428625"/>
            <a:ext cx="9144000" cy="425450"/>
          </a:xfrm>
          <a:prstGeom prst="rect">
            <a:avLst/>
          </a:prstGeom>
          <a:noFill/>
          <a:ln w="9525">
            <a:noFill/>
            <a:miter lim="800000"/>
            <a:headEnd/>
            <a:tailEnd/>
          </a:ln>
        </p:spPr>
        <p:txBody>
          <a:bodyPr>
            <a:spAutoFit/>
          </a:bodyPr>
          <a:lstStyle/>
          <a:p>
            <a:pPr algn="ctr">
              <a:lnSpc>
                <a:spcPct val="90000"/>
              </a:lnSpc>
              <a:buSzPct val="85000"/>
            </a:pPr>
            <a:r>
              <a:rPr lang="ru-RU" altLang="zh-CN" sz="2400" b="1" i="1"/>
              <a:t>использование  неисправного оборудования</a:t>
            </a:r>
          </a:p>
        </p:txBody>
      </p:sp>
      <p:pic>
        <p:nvPicPr>
          <p:cNvPr id="106501" name="Picture 2" descr="C:\Users\User\Downloads\image (1).jpg"/>
          <p:cNvPicPr>
            <a:picLocks noChangeAspect="1" noChangeArrowheads="1"/>
          </p:cNvPicPr>
          <p:nvPr/>
        </p:nvPicPr>
        <p:blipFill>
          <a:blip r:embed="rId3" cstate="print"/>
          <a:srcRect/>
          <a:stretch>
            <a:fillRect/>
          </a:stretch>
        </p:blipFill>
        <p:spPr bwMode="auto">
          <a:xfrm>
            <a:off x="714375" y="928688"/>
            <a:ext cx="7715250" cy="5357812"/>
          </a:xfrm>
          <a:prstGeom prst="rect">
            <a:avLst/>
          </a:prstGeom>
          <a:noFill/>
          <a:ln w="9525">
            <a:noFill/>
            <a:miter lim="800000"/>
            <a:headEnd/>
            <a:tailEnd/>
          </a:ln>
        </p:spPr>
      </p:pic>
    </p:spTree>
  </p:cSld>
  <p:clrMapOvr>
    <a:masterClrMapping/>
  </p:clrMapOvr>
  <p:transition>
    <p:wipe dir="d"/>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7523" name="Номер слайда 3"/>
          <p:cNvSpPr>
            <a:spLocks noGrp="1" noChangeArrowheads="1"/>
          </p:cNvSpPr>
          <p:nvPr>
            <p:ph type="sldNum" sz="quarter" idx="12"/>
          </p:nvPr>
        </p:nvSpPr>
        <p:spPr bwMode="auto">
          <a:noFill/>
          <a:ln>
            <a:miter lim="800000"/>
            <a:headEnd/>
            <a:tailEnd/>
          </a:ln>
        </p:spPr>
        <p:txBody>
          <a:bodyPr/>
          <a:lstStyle/>
          <a:p>
            <a:fld id="{35EEC1D8-C895-4746-9B36-352CC19C5E95}" type="slidenum">
              <a:rPr lang="ru-RU" altLang="en-US" b="1" smtClean="0">
                <a:latin typeface="Constantia" pitchFamily="18" charset="0"/>
              </a:rPr>
              <a:pPr/>
              <a:t>104</a:t>
            </a:fld>
            <a:endParaRPr lang="ru-RU" altLang="en-US" b="1" smtClean="0">
              <a:latin typeface="Constantia" pitchFamily="18" charset="0"/>
            </a:endParaRPr>
          </a:p>
        </p:txBody>
      </p:sp>
      <p:sp>
        <p:nvSpPr>
          <p:cNvPr id="107524" name="Прямоугольник 3"/>
          <p:cNvSpPr>
            <a:spLocks noChangeArrowheads="1"/>
          </p:cNvSpPr>
          <p:nvPr/>
        </p:nvSpPr>
        <p:spPr bwMode="auto">
          <a:xfrm>
            <a:off x="0" y="500063"/>
            <a:ext cx="9144000" cy="461962"/>
          </a:xfrm>
          <a:prstGeom prst="rect">
            <a:avLst/>
          </a:prstGeom>
          <a:noFill/>
          <a:ln w="9525">
            <a:noFill/>
            <a:miter lim="800000"/>
            <a:headEnd/>
            <a:tailEnd/>
          </a:ln>
        </p:spPr>
        <p:txBody>
          <a:bodyPr>
            <a:spAutoFit/>
          </a:bodyPr>
          <a:lstStyle/>
          <a:p>
            <a:pPr algn="ctr"/>
            <a:r>
              <a:rPr lang="ru-RU" altLang="zh-CN" sz="2400" b="1" i="1"/>
              <a:t>неисправность электросети и электроприборов</a:t>
            </a:r>
            <a:endParaRPr lang="ru-RU" altLang="ru-RU" sz="2400" b="1" i="1">
              <a:latin typeface="Constantia" pitchFamily="18" charset="0"/>
              <a:ea typeface="SimSun" pitchFamily="2" charset="-122"/>
            </a:endParaRPr>
          </a:p>
        </p:txBody>
      </p:sp>
      <p:pic>
        <p:nvPicPr>
          <p:cNvPr id="107525" name="Picture 1" descr="C:\Users\User\Downloads\BI-FlamingToast1.jpg"/>
          <p:cNvPicPr>
            <a:picLocks noChangeAspect="1" noChangeArrowheads="1"/>
          </p:cNvPicPr>
          <p:nvPr/>
        </p:nvPicPr>
        <p:blipFill>
          <a:blip r:embed="rId3" cstate="print"/>
          <a:srcRect/>
          <a:stretch>
            <a:fillRect/>
          </a:stretch>
        </p:blipFill>
        <p:spPr bwMode="auto">
          <a:xfrm>
            <a:off x="714375" y="1143000"/>
            <a:ext cx="7786688" cy="5143500"/>
          </a:xfrm>
          <a:prstGeom prst="rect">
            <a:avLst/>
          </a:prstGeom>
          <a:noFill/>
          <a:ln w="9525">
            <a:noFill/>
            <a:miter lim="800000"/>
            <a:headEnd/>
            <a:tailEnd/>
          </a:ln>
        </p:spPr>
      </p:pic>
    </p:spTree>
  </p:cSld>
  <p:clrMapOvr>
    <a:masterClrMapping/>
  </p:clrMapOvr>
  <p:transition>
    <p:wipe dir="d"/>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8547" name="Номер слайда 3"/>
          <p:cNvSpPr>
            <a:spLocks noGrp="1" noChangeArrowheads="1"/>
          </p:cNvSpPr>
          <p:nvPr>
            <p:ph type="sldNum" sz="quarter" idx="12"/>
          </p:nvPr>
        </p:nvSpPr>
        <p:spPr bwMode="auto">
          <a:noFill/>
          <a:ln>
            <a:miter lim="800000"/>
            <a:headEnd/>
            <a:tailEnd/>
          </a:ln>
        </p:spPr>
        <p:txBody>
          <a:bodyPr/>
          <a:lstStyle/>
          <a:p>
            <a:fld id="{38EEE963-912F-4B9C-97EF-2BB279762941}" type="slidenum">
              <a:rPr lang="ru-RU" altLang="en-US" b="1" smtClean="0">
                <a:latin typeface="Constantia" pitchFamily="18" charset="0"/>
              </a:rPr>
              <a:pPr/>
              <a:t>105</a:t>
            </a:fld>
            <a:endParaRPr lang="ru-RU" altLang="en-US" b="1" smtClean="0">
              <a:latin typeface="Constantia" pitchFamily="18" charset="0"/>
            </a:endParaRPr>
          </a:p>
        </p:txBody>
      </p:sp>
      <p:sp>
        <p:nvSpPr>
          <p:cNvPr id="108548" name="Прямоугольник 3"/>
          <p:cNvSpPr>
            <a:spLocks noChangeArrowheads="1"/>
          </p:cNvSpPr>
          <p:nvPr/>
        </p:nvSpPr>
        <p:spPr bwMode="auto">
          <a:xfrm>
            <a:off x="0" y="500063"/>
            <a:ext cx="9144000" cy="755650"/>
          </a:xfrm>
          <a:prstGeom prst="rect">
            <a:avLst/>
          </a:prstGeom>
          <a:noFill/>
          <a:ln w="9525">
            <a:noFill/>
            <a:miter lim="800000"/>
            <a:headEnd/>
            <a:tailEnd/>
          </a:ln>
        </p:spPr>
        <p:txBody>
          <a:bodyPr>
            <a:spAutoFit/>
          </a:bodyPr>
          <a:lstStyle/>
          <a:p>
            <a:pPr algn="ctr">
              <a:lnSpc>
                <a:spcPct val="90000"/>
              </a:lnSpc>
              <a:buSzPct val="85000"/>
            </a:pPr>
            <a:r>
              <a:rPr lang="ru-RU" altLang="zh-CN" sz="2400" b="1" i="1"/>
              <a:t>возгорания электроприборов, </a:t>
            </a:r>
          </a:p>
          <a:p>
            <a:pPr algn="ctr">
              <a:lnSpc>
                <a:spcPct val="90000"/>
              </a:lnSpc>
              <a:buSzPct val="85000"/>
            </a:pPr>
            <a:r>
              <a:rPr lang="ru-RU" altLang="zh-CN" sz="2400" b="1" i="1"/>
              <a:t>оставленных под напряжением без  присмотра</a:t>
            </a:r>
          </a:p>
        </p:txBody>
      </p:sp>
      <p:pic>
        <p:nvPicPr>
          <p:cNvPr id="108549" name="Picture 2" descr="http://prim-ahtarsk.ru/_pictures/0040-048-.jpg"/>
          <p:cNvPicPr>
            <a:picLocks noChangeAspect="1" noChangeArrowheads="1"/>
          </p:cNvPicPr>
          <p:nvPr/>
        </p:nvPicPr>
        <p:blipFill>
          <a:blip r:embed="rId3" cstate="print"/>
          <a:srcRect/>
          <a:stretch>
            <a:fillRect/>
          </a:stretch>
        </p:blipFill>
        <p:spPr bwMode="auto">
          <a:xfrm>
            <a:off x="642938" y="1428750"/>
            <a:ext cx="7858125" cy="5000625"/>
          </a:xfrm>
          <a:prstGeom prst="rect">
            <a:avLst/>
          </a:prstGeom>
          <a:noFill/>
          <a:ln w="9525">
            <a:noFill/>
            <a:miter lim="800000"/>
            <a:headEnd/>
            <a:tailEnd/>
          </a:ln>
        </p:spPr>
      </p:pic>
    </p:spTree>
  </p:cSld>
  <p:clrMapOvr>
    <a:masterClrMapping/>
  </p:clrMapOvr>
  <p:transition>
    <p:wipe dir="d"/>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z="2400" b="1" i="1" dirty="0" smtClean="0">
              <a:solidFill>
                <a:schemeClr val="tx1"/>
              </a:solidFill>
              <a:latin typeface="Arial" pitchFamily="34" charset="0"/>
            </a:endParaRPr>
          </a:p>
        </p:txBody>
      </p:sp>
      <p:sp>
        <p:nvSpPr>
          <p:cNvPr id="109571" name="Номер слайда 3"/>
          <p:cNvSpPr>
            <a:spLocks noGrp="1" noChangeArrowheads="1"/>
          </p:cNvSpPr>
          <p:nvPr>
            <p:ph type="sldNum" sz="quarter" idx="12"/>
          </p:nvPr>
        </p:nvSpPr>
        <p:spPr bwMode="auto">
          <a:noFill/>
          <a:ln>
            <a:miter lim="800000"/>
            <a:headEnd/>
            <a:tailEnd/>
          </a:ln>
        </p:spPr>
        <p:txBody>
          <a:bodyPr/>
          <a:lstStyle/>
          <a:p>
            <a:fld id="{B1BF762D-CC45-44E2-9F47-693375E199CB}" type="slidenum">
              <a:rPr lang="ru-RU" altLang="en-US" b="1" smtClean="0">
                <a:latin typeface="Constantia" pitchFamily="18" charset="0"/>
              </a:rPr>
              <a:pPr/>
              <a:t>106</a:t>
            </a:fld>
            <a:endParaRPr lang="ru-RU" altLang="en-US" b="1" smtClean="0">
              <a:latin typeface="Constantia" pitchFamily="18" charset="0"/>
            </a:endParaRPr>
          </a:p>
        </p:txBody>
      </p:sp>
      <p:sp>
        <p:nvSpPr>
          <p:cNvPr id="109572" name="Прямоугольник 3"/>
          <p:cNvSpPr>
            <a:spLocks noChangeArrowheads="1"/>
          </p:cNvSpPr>
          <p:nvPr/>
        </p:nvSpPr>
        <p:spPr bwMode="auto">
          <a:xfrm>
            <a:off x="4000500" y="428625"/>
            <a:ext cx="1411288" cy="461963"/>
          </a:xfrm>
          <a:prstGeom prst="rect">
            <a:avLst/>
          </a:prstGeom>
          <a:noFill/>
          <a:ln w="9525">
            <a:noFill/>
            <a:miter lim="800000"/>
            <a:headEnd/>
            <a:tailEnd/>
          </a:ln>
        </p:spPr>
        <p:txBody>
          <a:bodyPr wrap="none">
            <a:spAutoFit/>
          </a:bodyPr>
          <a:lstStyle/>
          <a:p>
            <a:r>
              <a:rPr lang="ru-RU" altLang="zh-CN" sz="2400" b="1" i="1"/>
              <a:t>курение</a:t>
            </a:r>
            <a:endParaRPr lang="ru-RU" altLang="ru-RU" sz="2400" b="1" i="1"/>
          </a:p>
        </p:txBody>
      </p:sp>
      <p:pic>
        <p:nvPicPr>
          <p:cNvPr id="109573" name="Picture 7" descr="https://0225.ru/uploads/posts/2019-08/1565349460_kurilschiki-dymyat-u-ofisnogo-centra.jpg"/>
          <p:cNvPicPr>
            <a:picLocks noChangeAspect="1" noChangeArrowheads="1"/>
          </p:cNvPicPr>
          <p:nvPr/>
        </p:nvPicPr>
        <p:blipFill>
          <a:blip r:embed="rId3" cstate="print"/>
          <a:srcRect/>
          <a:stretch>
            <a:fillRect/>
          </a:stretch>
        </p:blipFill>
        <p:spPr bwMode="auto">
          <a:xfrm>
            <a:off x="611188" y="1197818"/>
            <a:ext cx="7777162" cy="5543550"/>
          </a:xfrm>
          <a:prstGeom prst="rect">
            <a:avLst/>
          </a:prstGeom>
          <a:noFill/>
          <a:ln w="9525">
            <a:noFill/>
            <a:miter lim="800000"/>
            <a:headEnd/>
            <a:tailEnd/>
          </a:ln>
        </p:spPr>
      </p:pic>
    </p:spTree>
  </p:cSld>
  <p:clrMapOvr>
    <a:masterClrMapping/>
  </p:clrMapOvr>
  <p:transition>
    <p:wipe dir="d"/>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https://megapolisonline.ru/content/uploads/2020/05/Bez-mavyvmavyvamvy.jpg"/>
          <p:cNvPicPr>
            <a:picLocks noChangeAspect="1" noChangeArrowheads="1"/>
          </p:cNvPicPr>
          <p:nvPr/>
        </p:nvPicPr>
        <p:blipFill>
          <a:blip r:embed="rId2" cstate="print"/>
          <a:srcRect/>
          <a:stretch>
            <a:fillRect/>
          </a:stretch>
        </p:blipFill>
        <p:spPr bwMode="auto">
          <a:xfrm>
            <a:off x="0" y="1557338"/>
            <a:ext cx="9144000" cy="5300662"/>
          </a:xfrm>
          <a:prstGeom prst="rect">
            <a:avLst/>
          </a:prstGeom>
          <a:noFill/>
          <a:ln w="9525">
            <a:noFill/>
            <a:miter lim="800000"/>
            <a:headEnd/>
            <a:tailEnd/>
          </a:ln>
        </p:spPr>
      </p:pic>
      <p:sp>
        <p:nvSpPr>
          <p:cNvPr id="110595" name="Прямоугольник 4"/>
          <p:cNvSpPr>
            <a:spLocks noChangeArrowheads="1"/>
          </p:cNvSpPr>
          <p:nvPr/>
        </p:nvSpPr>
        <p:spPr bwMode="auto">
          <a:xfrm>
            <a:off x="323850" y="333375"/>
            <a:ext cx="8424863" cy="461963"/>
          </a:xfrm>
          <a:prstGeom prst="rect">
            <a:avLst/>
          </a:prstGeom>
          <a:noFill/>
          <a:ln w="9525">
            <a:noFill/>
            <a:miter lim="800000"/>
            <a:headEnd/>
            <a:tailEnd/>
          </a:ln>
        </p:spPr>
        <p:txBody>
          <a:bodyPr>
            <a:spAutoFit/>
          </a:bodyPr>
          <a:lstStyle/>
          <a:p>
            <a:r>
              <a:rPr lang="ru-RU" altLang="ru-RU" sz="2400" b="1">
                <a:solidFill>
                  <a:srgbClr val="C00000"/>
                </a:solidFill>
              </a:rPr>
              <a:t>Пожар возникает неожиданно!</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Заголовок 2"/>
          <p:cNvSpPr>
            <a:spLocks noGrp="1" noChangeArrowheads="1"/>
          </p:cNvSpPr>
          <p:nvPr>
            <p:ph type="title"/>
          </p:nvPr>
        </p:nvSpPr>
        <p:spPr>
          <a:xfrm>
            <a:off x="0" y="0"/>
            <a:ext cx="9144000" cy="1214438"/>
          </a:xfrm>
        </p:spPr>
        <p:txBody>
          <a:bodyPr/>
          <a:lstStyle/>
          <a:p>
            <a:pPr eaLnBrk="1" hangingPunct="1"/>
            <a:r>
              <a:rPr lang="ru-RU" altLang="ru-RU" sz="3200" b="1" smtClean="0">
                <a:solidFill>
                  <a:srgbClr val="FF0000"/>
                </a:solidFill>
                <a:latin typeface="Arial" pitchFamily="34" charset="0"/>
              </a:rPr>
              <a:t/>
            </a:r>
            <a:br>
              <a:rPr lang="ru-RU" altLang="ru-RU" sz="3200" b="1" smtClean="0">
                <a:solidFill>
                  <a:srgbClr val="FF0000"/>
                </a:solidFill>
                <a:latin typeface="Arial" pitchFamily="34" charset="0"/>
              </a:rPr>
            </a:br>
            <a:r>
              <a:rPr lang="ru-RU" altLang="ru-RU" sz="2400" b="1" smtClean="0">
                <a:solidFill>
                  <a:srgbClr val="C00000"/>
                </a:solidFill>
                <a:latin typeface="Arial" pitchFamily="34" charset="0"/>
                <a:cs typeface="Arial" pitchFamily="34" charset="0"/>
              </a:rPr>
              <a:t> Осмотритесь и адекватно оцените ситуацию </a:t>
            </a:r>
            <a:br>
              <a:rPr lang="ru-RU" altLang="ru-RU" sz="2400" b="1" smtClean="0">
                <a:solidFill>
                  <a:srgbClr val="C00000"/>
                </a:solidFill>
                <a:latin typeface="Arial" pitchFamily="34" charset="0"/>
                <a:cs typeface="Arial" pitchFamily="34" charset="0"/>
              </a:rPr>
            </a:br>
            <a:endParaRPr lang="ru-RU" altLang="ru-RU" sz="2400" b="1" smtClean="0">
              <a:solidFill>
                <a:srgbClr val="C00000"/>
              </a:solidFill>
              <a:latin typeface="Arial" pitchFamily="34" charset="0"/>
              <a:cs typeface="Arial" pitchFamily="34" charset="0"/>
            </a:endParaRPr>
          </a:p>
        </p:txBody>
      </p:sp>
      <p:pic>
        <p:nvPicPr>
          <p:cNvPr id="111619" name="Picture 5" descr="https://static.life.ru/posts/2017/03/991440/c6924ec32e4fdbb829043a1a04830f5c.jpg"/>
          <p:cNvPicPr>
            <a:picLocks noChangeAspect="1" noChangeArrowheads="1"/>
          </p:cNvPicPr>
          <p:nvPr/>
        </p:nvPicPr>
        <p:blipFill>
          <a:blip r:embed="rId2" cstate="print"/>
          <a:srcRect/>
          <a:stretch>
            <a:fillRect/>
          </a:stretch>
        </p:blipFill>
        <p:spPr bwMode="auto">
          <a:xfrm>
            <a:off x="0" y="981075"/>
            <a:ext cx="9144000" cy="5876925"/>
          </a:xfrm>
          <a:prstGeom prst="rect">
            <a:avLst/>
          </a:prstGeom>
          <a:noFill/>
          <a:ln w="9525">
            <a:noFill/>
            <a:miter lim="800000"/>
            <a:headEnd/>
            <a:tailEnd/>
          </a:ln>
        </p:spPr>
      </p:pic>
    </p:spTree>
  </p:cSld>
  <p:clrMapOvr>
    <a:masterClrMapping/>
  </p:clrMapOvr>
  <p:transition>
    <p:wipe dir="d"/>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C:\Users\User\Downloads\c56d935250cd9a8facad8cd2b4a7dd6a_XL.jpg"/>
          <p:cNvPicPr>
            <a:picLocks noChangeAspect="1" noChangeArrowheads="1"/>
          </p:cNvPicPr>
          <p:nvPr/>
        </p:nvPicPr>
        <p:blipFill>
          <a:blip r:embed="rId2" cstate="print"/>
          <a:srcRect/>
          <a:stretch>
            <a:fillRect/>
          </a:stretch>
        </p:blipFill>
        <p:spPr bwMode="auto">
          <a:xfrm>
            <a:off x="611188" y="1341438"/>
            <a:ext cx="7929562" cy="4895850"/>
          </a:xfrm>
          <a:prstGeom prst="rect">
            <a:avLst/>
          </a:prstGeom>
          <a:noFill/>
          <a:ln w="9525">
            <a:noFill/>
            <a:miter lim="800000"/>
            <a:headEnd/>
            <a:tailEnd/>
          </a:ln>
        </p:spPr>
      </p:pic>
      <p:sp>
        <p:nvSpPr>
          <p:cNvPr id="112643" name="Заголовок 2"/>
          <p:cNvSpPr txBox="1">
            <a:spLocks noChangeArrowheads="1"/>
          </p:cNvSpPr>
          <p:nvPr/>
        </p:nvSpPr>
        <p:spPr bwMode="auto">
          <a:xfrm>
            <a:off x="0" y="0"/>
            <a:ext cx="9144000" cy="1214438"/>
          </a:xfrm>
          <a:prstGeom prst="rect">
            <a:avLst/>
          </a:prstGeom>
          <a:noFill/>
          <a:ln w="9525">
            <a:noFill/>
            <a:miter lim="800000"/>
            <a:headEnd/>
            <a:tailEnd/>
          </a:ln>
        </p:spPr>
        <p:txBody>
          <a:bodyPr anchor="ctr"/>
          <a:lstStyle/>
          <a:p>
            <a:pPr algn="ctr"/>
            <a:r>
              <a:rPr lang="ru-RU" altLang="ru-RU" sz="3200" b="1">
                <a:solidFill>
                  <a:srgbClr val="FF0000"/>
                </a:solidFill>
              </a:rPr>
              <a:t/>
            </a:r>
            <a:br>
              <a:rPr lang="ru-RU" altLang="ru-RU" sz="3200" b="1">
                <a:solidFill>
                  <a:srgbClr val="FF0000"/>
                </a:solidFill>
              </a:rPr>
            </a:br>
            <a:r>
              <a:rPr lang="ru-RU" altLang="ru-RU" sz="2800"/>
              <a:t> </a:t>
            </a:r>
            <a:r>
              <a:rPr lang="ru-RU" altLang="ru-RU" sz="2400" b="1">
                <a:solidFill>
                  <a:srgbClr val="C00000"/>
                </a:solidFill>
              </a:rPr>
              <a:t>Сообщите о возгорании руководителю организации </a:t>
            </a:r>
          </a:p>
          <a:p>
            <a:pPr algn="ctr"/>
            <a:r>
              <a:rPr lang="ru-RU" altLang="ru-RU" sz="2400" b="1">
                <a:solidFill>
                  <a:srgbClr val="C00000"/>
                </a:solidFill>
              </a:rPr>
              <a:t>или его заместителю</a:t>
            </a:r>
            <a:endParaRPr lang="ru-RU" altLang="ru-RU" sz="2400" b="1">
              <a:solidFill>
                <a:srgbClr val="C00000"/>
              </a:solidFill>
              <a:latin typeface="Calibri" pitchFamily="34" charset="0"/>
            </a:endParaRPr>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23850" y="1628775"/>
            <a:ext cx="3325813" cy="31257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a:defRPr/>
            </a:pPr>
            <a:r>
              <a:rPr lang="ru-RU" altLang="en-US" sz="2400" b="1" noProof="1">
                <a:solidFill>
                  <a:srgbClr val="C00000"/>
                </a:solidFill>
              </a:rPr>
              <a:t>Основные организационные  принципы подготовки </a:t>
            </a:r>
          </a:p>
          <a:p>
            <a:pPr algn="ctr">
              <a:defRPr/>
            </a:pPr>
            <a:r>
              <a:rPr lang="ru-RU" altLang="en-US" sz="2400" b="1" noProof="1">
                <a:solidFill>
                  <a:srgbClr val="C00000"/>
                </a:solidFill>
              </a:rPr>
              <a:t>в области  ГО ЧС </a:t>
            </a:r>
          </a:p>
        </p:txBody>
      </p:sp>
      <p:sp>
        <p:nvSpPr>
          <p:cNvPr id="5" name="Стрелка вправо 4"/>
          <p:cNvSpPr/>
          <p:nvPr/>
        </p:nvSpPr>
        <p:spPr>
          <a:xfrm rot="20760000">
            <a:off x="3751263" y="1443038"/>
            <a:ext cx="1493837" cy="485775"/>
          </a:xfrm>
          <a:prstGeom prst="rightArrow">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ltLang="en-US"/>
          </a:p>
        </p:txBody>
      </p:sp>
      <p:sp>
        <p:nvSpPr>
          <p:cNvPr id="6" name="Стрелка вправо 5"/>
          <p:cNvSpPr/>
          <p:nvPr/>
        </p:nvSpPr>
        <p:spPr>
          <a:xfrm>
            <a:off x="3779838" y="2995613"/>
            <a:ext cx="1449387" cy="485775"/>
          </a:xfrm>
          <a:prstGeom prst="rightArrow">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ltLang="en-US"/>
          </a:p>
        </p:txBody>
      </p:sp>
      <p:sp>
        <p:nvSpPr>
          <p:cNvPr id="7" name="Стрелка вправо 6"/>
          <p:cNvSpPr/>
          <p:nvPr/>
        </p:nvSpPr>
        <p:spPr>
          <a:xfrm rot="960000">
            <a:off x="3819525" y="4414838"/>
            <a:ext cx="1470025" cy="485775"/>
          </a:xfrm>
          <a:prstGeom prst="rightArrow">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ltLang="en-US"/>
          </a:p>
        </p:txBody>
      </p:sp>
      <p:sp>
        <p:nvSpPr>
          <p:cNvPr id="8" name="Скругленный прямоугольник 7"/>
          <p:cNvSpPr/>
          <p:nvPr/>
        </p:nvSpPr>
        <p:spPr>
          <a:xfrm>
            <a:off x="5364163" y="909638"/>
            <a:ext cx="3224212" cy="91440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a:defRPr/>
            </a:pPr>
            <a:r>
              <a:rPr lang="ru-RU" altLang="en-US" sz="2000" b="1" noProof="1">
                <a:solidFill>
                  <a:srgbClr val="000000"/>
                </a:solidFill>
                <a:sym typeface="+mn-ea"/>
              </a:rPr>
              <a:t>ВСЕОБЩНОСТЬ</a:t>
            </a:r>
          </a:p>
        </p:txBody>
      </p:sp>
      <p:sp>
        <p:nvSpPr>
          <p:cNvPr id="10" name="Скругленный прямоугольник 9"/>
          <p:cNvSpPr/>
          <p:nvPr/>
        </p:nvSpPr>
        <p:spPr>
          <a:xfrm>
            <a:off x="5435600" y="2781300"/>
            <a:ext cx="3255963" cy="91440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a:defRPr/>
            </a:pPr>
            <a:r>
              <a:rPr lang="ru-RU" altLang="en-US" sz="2000" b="1" noProof="1">
                <a:solidFill>
                  <a:srgbClr val="000000"/>
                </a:solidFill>
                <a:sym typeface="+mn-ea"/>
              </a:rPr>
              <a:t>НЕПРЕРЫВНОСТЬ</a:t>
            </a:r>
            <a:endParaRPr lang="ru-RU" altLang="en-US" sz="2000" noProof="1">
              <a:solidFill>
                <a:srgbClr val="000000"/>
              </a:solidFill>
            </a:endParaRPr>
          </a:p>
        </p:txBody>
      </p:sp>
      <p:sp>
        <p:nvSpPr>
          <p:cNvPr id="11" name="Скругленный прямоугольник 10"/>
          <p:cNvSpPr/>
          <p:nvPr/>
        </p:nvSpPr>
        <p:spPr>
          <a:xfrm>
            <a:off x="5435600" y="4581525"/>
            <a:ext cx="3287713" cy="91440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a:defRPr/>
            </a:pPr>
            <a:r>
              <a:rPr lang="ru-RU" altLang="en-US" sz="2000" b="1" noProof="1">
                <a:solidFill>
                  <a:srgbClr val="000000"/>
                </a:solidFill>
                <a:sym typeface="+mn-ea"/>
              </a:rPr>
              <a:t>КОМПЛЕКСНОСТЬ</a:t>
            </a:r>
            <a:endParaRPr lang="ru-RU" altLang="en-US" sz="2000" noProof="1">
              <a:solidFill>
                <a:srgbClr val="000000"/>
              </a:solidFill>
            </a:endParaRPr>
          </a:p>
        </p:txBody>
      </p:sp>
      <p:sp>
        <p:nvSpPr>
          <p:cNvPr id="12297" name="Прямоугольник 8"/>
          <p:cNvSpPr>
            <a:spLocks noChangeArrowheads="1"/>
          </p:cNvSpPr>
          <p:nvPr/>
        </p:nvSpPr>
        <p:spPr bwMode="auto">
          <a:xfrm>
            <a:off x="53975" y="0"/>
            <a:ext cx="9090025" cy="830263"/>
          </a:xfrm>
          <a:prstGeom prst="rect">
            <a:avLst/>
          </a:prstGeom>
          <a:noFill/>
          <a:ln w="9525">
            <a:noFill/>
            <a:miter lim="800000"/>
            <a:headEnd/>
            <a:tailEnd/>
          </a:ln>
        </p:spPr>
        <p:txBody>
          <a:bodyPr>
            <a:spAutoFit/>
          </a:bodyPr>
          <a:lstStyle/>
          <a:p>
            <a:pPr algn="ctr"/>
            <a:r>
              <a:rPr lang="ru-RU" altLang="zh-CN" sz="2400" b="1">
                <a:solidFill>
                  <a:srgbClr val="C00000"/>
                </a:solidFill>
              </a:rPr>
              <a:t>Постановление Правительства РФ от </a:t>
            </a:r>
            <a:r>
              <a:rPr lang="en-US" altLang="zh-CN" sz="2400" b="1">
                <a:solidFill>
                  <a:srgbClr val="C00000"/>
                </a:solidFill>
              </a:rPr>
              <a:t>18.09.</a:t>
            </a:r>
            <a:r>
              <a:rPr lang="ru-RU" altLang="zh-CN" sz="2400" b="1">
                <a:solidFill>
                  <a:srgbClr val="C00000"/>
                </a:solidFill>
              </a:rPr>
              <a:t>20</a:t>
            </a:r>
            <a:r>
              <a:rPr lang="en-US" altLang="zh-CN" sz="2400" b="1">
                <a:solidFill>
                  <a:srgbClr val="C00000"/>
                </a:solidFill>
              </a:rPr>
              <a:t>20</a:t>
            </a:r>
            <a:r>
              <a:rPr lang="ru-RU" altLang="zh-CN" sz="2400" b="1">
                <a:solidFill>
                  <a:srgbClr val="C00000"/>
                </a:solidFill>
              </a:rPr>
              <a:t>  </a:t>
            </a:r>
            <a:r>
              <a:rPr lang="ru-RU" altLang="zh-CN" sz="2400" b="1">
                <a:solidFill>
                  <a:srgbClr val="C00000"/>
                </a:solidFill>
                <a:latin typeface="Times New Roman" pitchFamily="18" charset="0"/>
              </a:rPr>
              <a:t>№</a:t>
            </a:r>
            <a:r>
              <a:rPr lang="ru-RU" altLang="zh-CN" sz="2400" b="1">
                <a:solidFill>
                  <a:srgbClr val="C00000"/>
                </a:solidFill>
              </a:rPr>
              <a:t> 1485</a:t>
            </a:r>
          </a:p>
          <a:p>
            <a:pPr algn="ctr"/>
            <a:endParaRPr lang="ru-RU" altLang="zh-CN" sz="2400" i="1">
              <a:solidFill>
                <a:srgbClr val="C00000"/>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900igr.net/up/datai/67356/0023-022-.jpg"/>
          <p:cNvPicPr>
            <a:picLocks noChangeAspect="1" noChangeArrowheads="1"/>
          </p:cNvPicPr>
          <p:nvPr/>
        </p:nvPicPr>
        <p:blipFill>
          <a:blip r:embed="rId2" cstate="print"/>
          <a:srcRect/>
          <a:stretch>
            <a:fillRect/>
          </a:stretch>
        </p:blipFill>
        <p:spPr bwMode="auto">
          <a:xfrm>
            <a:off x="539750" y="1125538"/>
            <a:ext cx="8135938" cy="5551487"/>
          </a:xfrm>
          <a:prstGeom prst="rect">
            <a:avLst/>
          </a:prstGeom>
          <a:noFill/>
          <a:ln w="9525">
            <a:noFill/>
            <a:miter lim="800000"/>
            <a:headEnd/>
            <a:tailEnd/>
          </a:ln>
        </p:spPr>
      </p:pic>
      <p:sp>
        <p:nvSpPr>
          <p:cNvPr id="113667" name="Прямоугольник 2"/>
          <p:cNvSpPr>
            <a:spLocks noChangeArrowheads="1"/>
          </p:cNvSpPr>
          <p:nvPr/>
        </p:nvSpPr>
        <p:spPr bwMode="auto">
          <a:xfrm>
            <a:off x="179388" y="0"/>
            <a:ext cx="8964612" cy="830263"/>
          </a:xfrm>
          <a:prstGeom prst="rect">
            <a:avLst/>
          </a:prstGeom>
          <a:noFill/>
          <a:ln w="9525">
            <a:noFill/>
            <a:miter lim="800000"/>
            <a:headEnd/>
            <a:tailEnd/>
          </a:ln>
        </p:spPr>
        <p:txBody>
          <a:bodyPr>
            <a:spAutoFit/>
          </a:bodyPr>
          <a:lstStyle/>
          <a:p>
            <a:r>
              <a:rPr lang="ru-RU" altLang="ru-RU" sz="2400" b="1">
                <a:solidFill>
                  <a:srgbClr val="C00000"/>
                </a:solidFill>
              </a:rPr>
              <a:t>Примите меры по тушению очага возгорания имеющимися в организации средствами пожаротушения </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4"/>
          <p:cNvSpPr>
            <a:spLocks noChangeArrowheads="1"/>
          </p:cNvSpPr>
          <p:nvPr/>
        </p:nvSpPr>
        <p:spPr bwMode="auto">
          <a:xfrm>
            <a:off x="5076825" y="642938"/>
            <a:ext cx="4067175" cy="4929187"/>
          </a:xfrm>
          <a:prstGeom prst="rect">
            <a:avLst/>
          </a:prstGeom>
          <a:noFill/>
          <a:ln>
            <a:noFill/>
          </a:ln>
          <a:extLst/>
        </p:spPr>
        <p:txBody>
          <a:bodyPr tIns="126960" bIns="0" anchor="ctr">
            <a:spAutoFit/>
          </a:bodyPr>
          <a:lstStyle>
            <a:lvl1pPr eaLnBrk="0" hangingPunct="0">
              <a:tabLst>
                <a:tab pos="457200" algn="l"/>
              </a:tabLst>
              <a:defRPr>
                <a:solidFill>
                  <a:schemeClr val="tx1"/>
                </a:solidFill>
                <a:latin typeface="Arial" pitchFamily="34" charset="0"/>
              </a:defRPr>
            </a:lvl1pPr>
            <a:lvl2pPr marL="742950" indent="-285750" eaLnBrk="0" hangingPunct="0">
              <a:tabLst>
                <a:tab pos="457200" algn="l"/>
              </a:tabLst>
              <a:defRPr>
                <a:solidFill>
                  <a:schemeClr val="tx1"/>
                </a:solidFill>
                <a:latin typeface="Arial" pitchFamily="34" charset="0"/>
              </a:defRPr>
            </a:lvl2pPr>
            <a:lvl3pPr marL="1143000" indent="-228600" eaLnBrk="0" hangingPunct="0">
              <a:tabLst>
                <a:tab pos="457200" algn="l"/>
              </a:tabLst>
              <a:defRPr>
                <a:solidFill>
                  <a:schemeClr val="tx1"/>
                </a:solidFill>
                <a:latin typeface="Arial" pitchFamily="34" charset="0"/>
              </a:defRPr>
            </a:lvl3pPr>
            <a:lvl4pPr marL="1600200" indent="-228600" eaLnBrk="0" hangingPunct="0">
              <a:tabLst>
                <a:tab pos="457200" algn="l"/>
              </a:tabLst>
              <a:defRPr>
                <a:solidFill>
                  <a:schemeClr val="tx1"/>
                </a:solidFill>
                <a:latin typeface="Arial" pitchFamily="34" charset="0"/>
              </a:defRPr>
            </a:lvl4pPr>
            <a:lvl5pPr marL="2057400" indent="-228600" eaLnBrk="0" hangingPunct="0">
              <a:tabLst>
                <a:tab pos="457200" algn="l"/>
              </a:tabLst>
              <a:defRPr>
                <a:solidFill>
                  <a:schemeClr val="tx1"/>
                </a:solidFill>
                <a:latin typeface="Arial" pitchFamily="34" charset="0"/>
              </a:defRPr>
            </a:lvl5pPr>
            <a:lvl6pPr marL="2514600" indent="-228600" eaLnBrk="0" fontAlgn="base" hangingPunct="0">
              <a:spcBef>
                <a:spcPct val="0"/>
              </a:spcBef>
              <a:spcAft>
                <a:spcPct val="0"/>
              </a:spcAft>
              <a:tabLst>
                <a:tab pos="457200" algn="l"/>
              </a:tabLst>
              <a:defRPr>
                <a:solidFill>
                  <a:schemeClr val="tx1"/>
                </a:solidFill>
                <a:latin typeface="Arial" pitchFamily="34" charset="0"/>
              </a:defRPr>
            </a:lvl6pPr>
            <a:lvl7pPr marL="2971800" indent="-228600" eaLnBrk="0" fontAlgn="base" hangingPunct="0">
              <a:spcBef>
                <a:spcPct val="0"/>
              </a:spcBef>
              <a:spcAft>
                <a:spcPct val="0"/>
              </a:spcAft>
              <a:tabLst>
                <a:tab pos="457200" algn="l"/>
              </a:tabLst>
              <a:defRPr>
                <a:solidFill>
                  <a:schemeClr val="tx1"/>
                </a:solidFill>
                <a:latin typeface="Arial" pitchFamily="34" charset="0"/>
              </a:defRPr>
            </a:lvl7pPr>
            <a:lvl8pPr marL="3429000" indent="-228600" eaLnBrk="0" fontAlgn="base" hangingPunct="0">
              <a:spcBef>
                <a:spcPct val="0"/>
              </a:spcBef>
              <a:spcAft>
                <a:spcPct val="0"/>
              </a:spcAft>
              <a:tabLst>
                <a:tab pos="457200" algn="l"/>
              </a:tabLst>
              <a:defRPr>
                <a:solidFill>
                  <a:schemeClr val="tx1"/>
                </a:solidFill>
                <a:latin typeface="Arial" pitchFamily="34" charset="0"/>
              </a:defRPr>
            </a:lvl8pPr>
            <a:lvl9pPr marL="3886200" indent="-228600" eaLnBrk="0" fontAlgn="base" hangingPunct="0">
              <a:spcBef>
                <a:spcPct val="0"/>
              </a:spcBef>
              <a:spcAft>
                <a:spcPct val="0"/>
              </a:spcAft>
              <a:tabLst>
                <a:tab pos="457200" algn="l"/>
              </a:tabLst>
              <a:defRPr>
                <a:solidFill>
                  <a:schemeClr val="tx1"/>
                </a:solidFill>
                <a:latin typeface="Arial" pitchFamily="34" charset="0"/>
              </a:defRPr>
            </a:lvl9pPr>
          </a:lstStyle>
          <a:p>
            <a:pPr>
              <a:defRPr/>
            </a:pPr>
            <a:r>
              <a:rPr lang="ru-RU" altLang="ru-RU" sz="2400" b="1" dirty="0" smtClean="0">
                <a:cs typeface="Arial" pitchFamily="34" charset="0"/>
              </a:rPr>
              <a:t>В загоревшемся здании до того, как начнется тушение следует воздержаться от:</a:t>
            </a:r>
          </a:p>
          <a:p>
            <a:pPr>
              <a:defRPr/>
            </a:pPr>
            <a:endParaRPr lang="ru-RU" altLang="ru-RU" sz="2400" b="1" dirty="0" smtClean="0">
              <a:solidFill>
                <a:srgbClr val="4F81BD"/>
              </a:solidFill>
              <a:cs typeface="Arial" pitchFamily="34" charset="0"/>
            </a:endParaRPr>
          </a:p>
          <a:p>
            <a:pPr marL="342900" indent="-342900">
              <a:buFont typeface="Arial" panose="020B0604020202020204" pitchFamily="34" charset="0"/>
              <a:buChar char="•"/>
              <a:defRPr/>
            </a:pPr>
            <a:r>
              <a:rPr lang="ru-RU" altLang="ru-RU" sz="2400" dirty="0" smtClean="0">
                <a:ea typeface="SimSun" pitchFamily="2" charset="-122"/>
                <a:cs typeface="Arial" pitchFamily="34" charset="0"/>
              </a:rPr>
              <a:t>открывания окон и дверей,</a:t>
            </a:r>
          </a:p>
          <a:p>
            <a:pPr marL="342900" indent="-342900">
              <a:buFont typeface="Arial" panose="020B0604020202020204" pitchFamily="34" charset="0"/>
              <a:buChar char="•"/>
              <a:defRPr/>
            </a:pPr>
            <a:endParaRPr lang="ru-RU" altLang="ru-RU" sz="2400" dirty="0" smtClean="0">
              <a:cs typeface="Arial" pitchFamily="34" charset="0"/>
            </a:endParaRPr>
          </a:p>
          <a:p>
            <a:pPr marL="342900" indent="-342900">
              <a:buFont typeface="Arial" panose="020B0604020202020204" pitchFamily="34" charset="0"/>
              <a:buChar char="•"/>
              <a:defRPr/>
            </a:pPr>
            <a:r>
              <a:rPr lang="ru-RU" altLang="ru-RU" sz="2400" dirty="0" smtClean="0">
                <a:ea typeface="SimSun" pitchFamily="2" charset="-122"/>
              </a:rPr>
              <a:t>разбивания оконных стекол,</a:t>
            </a:r>
            <a:endParaRPr lang="ru-RU" altLang="ru-RU" sz="2400" dirty="0" smtClean="0">
              <a:cs typeface="Arial" pitchFamily="34" charset="0"/>
            </a:endParaRPr>
          </a:p>
          <a:p>
            <a:pPr marL="342900" indent="-342900">
              <a:buFont typeface="Arial" panose="020B0604020202020204" pitchFamily="34" charset="0"/>
              <a:buChar char="•"/>
              <a:defRPr/>
            </a:pPr>
            <a:endParaRPr lang="ru-RU" altLang="ru-RU" sz="2400" dirty="0" smtClean="0">
              <a:ea typeface="SimSun" pitchFamily="2" charset="-122"/>
            </a:endParaRPr>
          </a:p>
          <a:p>
            <a:pPr marL="342900" indent="-342900">
              <a:buFont typeface="Arial" panose="020B0604020202020204" pitchFamily="34" charset="0"/>
              <a:buChar char="•"/>
              <a:defRPr/>
            </a:pPr>
            <a:r>
              <a:rPr lang="ru-RU" altLang="ru-RU" sz="2400" dirty="0" smtClean="0">
                <a:ea typeface="SimSun" pitchFamily="2" charset="-122"/>
              </a:rPr>
              <a:t>следует  закрыть за собой все двери и окна.</a:t>
            </a:r>
            <a:endParaRPr lang="ru-RU" altLang="ru-RU" sz="2400" dirty="0" smtClean="0">
              <a:cs typeface="Arial" pitchFamily="34" charset="0"/>
            </a:endParaRPr>
          </a:p>
        </p:txBody>
      </p:sp>
      <p:pic>
        <p:nvPicPr>
          <p:cNvPr id="114691" name="Picture 6" descr="https://cdn.ren.tv/cache/1200x630/media/img/61/60/61603e1edea0a3505f2f7747fd52bbbb3dfeec8f.jpg"/>
          <p:cNvPicPr>
            <a:picLocks noChangeAspect="1" noChangeArrowheads="1"/>
          </p:cNvPicPr>
          <p:nvPr/>
        </p:nvPicPr>
        <p:blipFill>
          <a:blip r:embed="rId2" cstate="print"/>
          <a:srcRect/>
          <a:stretch>
            <a:fillRect/>
          </a:stretch>
        </p:blipFill>
        <p:spPr bwMode="auto">
          <a:xfrm>
            <a:off x="0" y="0"/>
            <a:ext cx="5003800" cy="3789363"/>
          </a:xfrm>
          <a:prstGeom prst="rect">
            <a:avLst/>
          </a:prstGeom>
          <a:noFill/>
          <a:ln w="9525">
            <a:noFill/>
            <a:miter lim="800000"/>
            <a:headEnd/>
            <a:tailEnd/>
          </a:ln>
        </p:spPr>
      </p:pic>
      <p:pic>
        <p:nvPicPr>
          <p:cNvPr id="114692" name="Picture 8" descr="https://akcenty.com.ua/images/2019/12/06/mKaxnwQ5f6RLIXz1zryzAezAk3bzZnuMuzik4DRm.jpeg"/>
          <p:cNvPicPr>
            <a:picLocks noChangeAspect="1" noChangeArrowheads="1"/>
          </p:cNvPicPr>
          <p:nvPr/>
        </p:nvPicPr>
        <p:blipFill>
          <a:blip r:embed="rId3" cstate="print"/>
          <a:srcRect/>
          <a:stretch>
            <a:fillRect/>
          </a:stretch>
        </p:blipFill>
        <p:spPr bwMode="auto">
          <a:xfrm>
            <a:off x="0" y="3500438"/>
            <a:ext cx="5003800" cy="3357562"/>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10" descr="https://moyaokruga.ru/img/image_big/d9f23da1-27d4-4ba6-a204-f7dfdbc8ca33.jpg"/>
          <p:cNvPicPr>
            <a:picLocks noChangeAspect="1" noChangeArrowheads="1"/>
          </p:cNvPicPr>
          <p:nvPr/>
        </p:nvPicPr>
        <p:blipFill>
          <a:blip r:embed="rId2" cstate="print"/>
          <a:srcRect/>
          <a:stretch>
            <a:fillRect/>
          </a:stretch>
        </p:blipFill>
        <p:spPr bwMode="auto">
          <a:xfrm>
            <a:off x="-169863" y="0"/>
            <a:ext cx="9428163" cy="6858000"/>
          </a:xfrm>
          <a:prstGeom prst="rect">
            <a:avLst/>
          </a:prstGeom>
          <a:noFill/>
          <a:ln w="9525">
            <a:noFill/>
            <a:miter lim="800000"/>
            <a:headEnd/>
            <a:tailEnd/>
          </a:ln>
        </p:spPr>
      </p:pic>
      <p:sp>
        <p:nvSpPr>
          <p:cNvPr id="115715" name="Rectangle 1"/>
          <p:cNvSpPr>
            <a:spLocks noChangeArrowheads="1"/>
          </p:cNvSpPr>
          <p:nvPr/>
        </p:nvSpPr>
        <p:spPr bwMode="auto">
          <a:xfrm>
            <a:off x="179388" y="630238"/>
            <a:ext cx="8964612" cy="307975"/>
          </a:xfrm>
          <a:prstGeom prst="rect">
            <a:avLst/>
          </a:prstGeom>
          <a:noFill/>
          <a:ln w="9525">
            <a:noFill/>
            <a:miter lim="800000"/>
            <a:headEnd/>
            <a:tailEnd/>
          </a:ln>
        </p:spPr>
        <p:txBody>
          <a:bodyPr anchor="ctr">
            <a:spAutoFit/>
          </a:bodyPr>
          <a:lstStyle/>
          <a:p>
            <a:pPr eaLnBrk="0" hangingPunct="0"/>
            <a:r>
              <a:rPr lang="ru-RU" altLang="zh-CN" sz="1400">
                <a:solidFill>
                  <a:srgbClr val="000000"/>
                </a:solidFill>
                <a:latin typeface="Times New Roman" pitchFamily="18" charset="0"/>
                <a:cs typeface="Times New Roman" pitchFamily="18" charset="0"/>
              </a:rPr>
              <a:t>. </a:t>
            </a:r>
            <a:endParaRPr lang="ru-RU" altLang="zh-CN">
              <a:cs typeface="Times New Roman" pitchFamily="18"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Заголовок 1"/>
          <p:cNvSpPr>
            <a:spLocks noGrp="1" noChangeArrowheads="1"/>
          </p:cNvSpPr>
          <p:nvPr>
            <p:ph type="ctrTitle" idx="4294967295"/>
          </p:nvPr>
        </p:nvSpPr>
        <p:spPr>
          <a:xfrm>
            <a:off x="468313" y="1916113"/>
            <a:ext cx="8439150" cy="1512887"/>
          </a:xfrm>
        </p:spPr>
        <p:txBody>
          <a:bodyPr/>
          <a:lstStyle/>
          <a:p>
            <a:pPr eaLnBrk="1" hangingPunct="1"/>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sym typeface="+mn-ea"/>
              </a:rPr>
              <a:t> </a:t>
            </a:r>
            <a:r>
              <a:rPr lang="ru-RU" altLang="en-US" sz="2800" b="1" smtClean="0">
                <a:solidFill>
                  <a:srgbClr val="C00000"/>
                </a:solidFill>
                <a:latin typeface="Arial" pitchFamily="34" charset="0"/>
                <a:sym typeface="+mn-ea"/>
              </a:rPr>
              <a:t>ВОПРОС № 12.</a:t>
            </a:r>
            <a:br>
              <a:rPr lang="ru-RU" altLang="en-US" sz="2800" b="1" smtClean="0">
                <a:solidFill>
                  <a:srgbClr val="C00000"/>
                </a:solidFill>
                <a:latin typeface="Arial" pitchFamily="34" charset="0"/>
                <a:sym typeface="+mn-ea"/>
              </a:rPr>
            </a:br>
            <a:r>
              <a:rPr lang="ru-RU" altLang="en-US" sz="2800" b="1" smtClean="0">
                <a:solidFill>
                  <a:srgbClr val="C00000"/>
                </a:solidFill>
                <a:latin typeface="Arial" pitchFamily="34" charset="0"/>
                <a:sym typeface="+mn-ea"/>
              </a:rPr>
              <a:t/>
            </a:r>
            <a:br>
              <a:rPr lang="ru-RU" altLang="en-US" sz="2800" b="1" smtClean="0">
                <a:solidFill>
                  <a:srgbClr val="C00000"/>
                </a:solidFill>
                <a:latin typeface="Arial" pitchFamily="34" charset="0"/>
                <a:sym typeface="+mn-ea"/>
              </a:rPr>
            </a:br>
            <a:r>
              <a:rPr lang="ru-RU" altLang="en-US" sz="2200" b="1" i="1" smtClean="0">
                <a:solidFill>
                  <a:srgbClr val="C00000"/>
                </a:solidFill>
                <a:latin typeface="Arial" pitchFamily="34" charset="0"/>
              </a:rPr>
              <a:t>Порядок действий работников организаций при укрытии в защитных сооружениях </a:t>
            </a:r>
            <a:br>
              <a:rPr lang="ru-RU" altLang="en-US" sz="2200" b="1" i="1" smtClean="0">
                <a:solidFill>
                  <a:srgbClr val="C00000"/>
                </a:solidFill>
                <a:latin typeface="Arial" pitchFamily="34" charset="0"/>
              </a:rPr>
            </a:br>
            <a:r>
              <a:rPr lang="ru-RU" altLang="en-US" sz="2200" b="1" i="1" smtClean="0">
                <a:solidFill>
                  <a:srgbClr val="C00000"/>
                </a:solidFill>
                <a:latin typeface="Arial" pitchFamily="34" charset="0"/>
              </a:rPr>
              <a:t>гражданской обороны.</a:t>
            </a: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r>
              <a:rPr lang="ru-RU" altLang="en-US" sz="2200" b="1" smtClean="0">
                <a:solidFill>
                  <a:srgbClr val="C00000"/>
                </a:solidFill>
                <a:latin typeface="Arial" pitchFamily="34" charset="0"/>
              </a:rPr>
              <a:t/>
            </a:r>
            <a:br>
              <a:rPr lang="ru-RU" altLang="en-US" sz="2200" b="1" smtClean="0">
                <a:solidFill>
                  <a:srgbClr val="C00000"/>
                </a:solidFill>
                <a:latin typeface="Arial" pitchFamily="34" charset="0"/>
              </a:rPr>
            </a:br>
            <a:endParaRPr lang="ru-RU" altLang="en-US" sz="2200" b="1" smtClean="0">
              <a:solidFill>
                <a:srgbClr val="C00000"/>
              </a:solidFill>
              <a:latin typeface="Arial" pitchFamily="34" charset="0"/>
              <a:cs typeface="Arial" pitchFamily="34" charset="0"/>
            </a:endParaRPr>
          </a:p>
        </p:txBody>
      </p:sp>
      <p:sp>
        <p:nvSpPr>
          <p:cNvPr id="116739" name="Текстовое поле 3"/>
          <p:cNvSpPr txBox="1">
            <a:spLocks noChangeArrowheads="1"/>
          </p:cNvSpPr>
          <p:nvPr/>
        </p:nvSpPr>
        <p:spPr bwMode="auto">
          <a:xfrm>
            <a:off x="2411413" y="3644900"/>
            <a:ext cx="4627562" cy="1200150"/>
          </a:xfrm>
          <a:prstGeom prst="rect">
            <a:avLst/>
          </a:prstGeom>
          <a:noFill/>
          <a:ln w="9525">
            <a:noFill/>
            <a:miter lim="800000"/>
            <a:headEnd/>
            <a:tailEnd/>
          </a:ln>
        </p:spPr>
        <p:txBody>
          <a:bodyPr>
            <a:spAutoFit/>
          </a:bodyPr>
          <a:lstStyle/>
          <a:p>
            <a:pPr algn="ctr"/>
            <a:r>
              <a:rPr lang="ru-RU" altLang="en-US" sz="3600" b="1">
                <a:solidFill>
                  <a:srgbClr val="002060"/>
                </a:solidFill>
                <a:sym typeface="+mn-ea"/>
              </a:rPr>
              <a:t/>
            </a:r>
            <a:br>
              <a:rPr lang="ru-RU" altLang="en-US" sz="3600" b="1">
                <a:solidFill>
                  <a:srgbClr val="002060"/>
                </a:solidFill>
                <a:sym typeface="+mn-ea"/>
              </a:rPr>
            </a:br>
            <a:endParaRPr lang="ru-RU" altLang="en-US" sz="3600">
              <a:latin typeface="Calibri"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23850" y="6308725"/>
            <a:ext cx="8496300" cy="144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117763" name="Picture 1" descr="C:\Users\SPEC GO\Pictures\ИЗ проверка12.jpg"/>
          <p:cNvPicPr>
            <a:picLocks noChangeAspect="1" noChangeArrowheads="1"/>
          </p:cNvPicPr>
          <p:nvPr/>
        </p:nvPicPr>
        <p:blipFill>
          <a:blip r:embed="rId2" cstate="print"/>
          <a:srcRect/>
          <a:stretch>
            <a:fillRect/>
          </a:stretch>
        </p:blipFill>
        <p:spPr bwMode="auto">
          <a:xfrm>
            <a:off x="179388" y="692150"/>
            <a:ext cx="8785225" cy="5976938"/>
          </a:xfrm>
          <a:prstGeom prst="rect">
            <a:avLst/>
          </a:prstGeom>
          <a:noFill/>
          <a:ln w="9525">
            <a:noFill/>
            <a:miter lim="800000"/>
            <a:headEnd/>
            <a:tailEnd/>
          </a:ln>
        </p:spPr>
      </p:pic>
      <p:sp>
        <p:nvSpPr>
          <p:cNvPr id="5" name="Прямоугольник 4"/>
          <p:cNvSpPr/>
          <p:nvPr/>
        </p:nvSpPr>
        <p:spPr>
          <a:xfrm>
            <a:off x="900113" y="0"/>
            <a:ext cx="7704137" cy="720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200" b="1" dirty="0">
                <a:solidFill>
                  <a:srgbClr val="C00000"/>
                </a:solidFill>
                <a:latin typeface="Arial" pitchFamily="34" charset="0"/>
                <a:cs typeface="Arial" pitchFamily="34" charset="0"/>
              </a:rPr>
              <a:t>Защитные сооружения гражданской обороны</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https://ds02.infourok.ru/uploads/ex/135f/00004df6-c36e51e7/img16.jpg"/>
          <p:cNvPicPr>
            <a:picLocks noChangeAspect="1" noChangeArrowheads="1"/>
          </p:cNvPicPr>
          <p:nvPr/>
        </p:nvPicPr>
        <p:blipFill>
          <a:blip r:embed="rId2" cstate="print"/>
          <a:srcRect/>
          <a:stretch>
            <a:fillRect/>
          </a:stretch>
        </p:blipFill>
        <p:spPr bwMode="auto">
          <a:xfrm>
            <a:off x="179388" y="260350"/>
            <a:ext cx="8785225" cy="6408738"/>
          </a:xfrm>
          <a:prstGeom prst="rect">
            <a:avLst/>
          </a:prstGeom>
          <a:noFill/>
          <a:ln w="9525">
            <a:noFill/>
            <a:miter lim="800000"/>
            <a:headEnd/>
            <a:tailEnd/>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https://ds02.infourok.ru/uploads/ex/135f/00004df6-c36e51e7/img19.jpg"/>
          <p:cNvPicPr>
            <a:picLocks noChangeAspect="1" noChangeArrowheads="1"/>
          </p:cNvPicPr>
          <p:nvPr/>
        </p:nvPicPr>
        <p:blipFill>
          <a:blip r:embed="rId2" cstate="print"/>
          <a:srcRect/>
          <a:stretch>
            <a:fillRect/>
          </a:stretch>
        </p:blipFill>
        <p:spPr bwMode="auto">
          <a:xfrm>
            <a:off x="911225" y="1268413"/>
            <a:ext cx="7261225" cy="5400675"/>
          </a:xfrm>
          <a:prstGeom prst="rect">
            <a:avLst/>
          </a:prstGeom>
          <a:noFill/>
          <a:ln w="9525">
            <a:noFill/>
            <a:miter lim="800000"/>
            <a:headEnd/>
            <a:tailEnd/>
          </a:ln>
        </p:spPr>
      </p:pic>
      <p:sp>
        <p:nvSpPr>
          <p:cNvPr id="119811" name="Rectangle 3"/>
          <p:cNvSpPr>
            <a:spLocks noChangeArrowheads="1"/>
          </p:cNvSpPr>
          <p:nvPr/>
        </p:nvSpPr>
        <p:spPr bwMode="auto">
          <a:xfrm>
            <a:off x="395288" y="230188"/>
            <a:ext cx="8569325" cy="830262"/>
          </a:xfrm>
          <a:prstGeom prst="rect">
            <a:avLst/>
          </a:prstGeom>
          <a:noFill/>
          <a:ln w="9525">
            <a:noFill/>
            <a:miter lim="800000"/>
            <a:headEnd/>
            <a:tailEnd/>
          </a:ln>
        </p:spPr>
        <p:txBody>
          <a:bodyPr anchor="ctr">
            <a:spAutoFit/>
          </a:bodyPr>
          <a:lstStyle/>
          <a:p>
            <a:pPr eaLnBrk="0" hangingPunct="0"/>
            <a:r>
              <a:rPr lang="ru-RU" altLang="ru-RU" sz="2400" b="1">
                <a:solidFill>
                  <a:srgbClr val="C00000"/>
                </a:solidFill>
                <a:ea typeface="SimSun" pitchFamily="2" charset="-122"/>
                <a:cs typeface="Arial" pitchFamily="34" charset="0"/>
              </a:rPr>
              <a:t>Каждый работник организации должен знать, где находиться </a:t>
            </a:r>
            <a:r>
              <a:rPr lang="ru-RU" altLang="ru-RU" sz="2400" b="1">
                <a:ea typeface="SimSun" pitchFamily="2" charset="-122"/>
                <a:cs typeface="Arial" pitchFamily="34" charset="0"/>
              </a:rPr>
              <a:t>убежище,</a:t>
            </a:r>
            <a:r>
              <a:rPr lang="ru-RU" altLang="ru-RU" sz="2400" b="1">
                <a:solidFill>
                  <a:srgbClr val="C00000"/>
                </a:solidFill>
                <a:ea typeface="SimSun" pitchFamily="2" charset="-122"/>
                <a:cs typeface="Arial" pitchFamily="34" charset="0"/>
              </a:rPr>
              <a:t> а также порядок укрытия в нем</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4" descr="https://www.ktovdome.ru/wp-content/uploads/2019/03/portland-home-energy-score-basement-1024x683-1024x683.jpg"/>
          <p:cNvPicPr>
            <a:picLocks noChangeAspect="1" noChangeArrowheads="1"/>
          </p:cNvPicPr>
          <p:nvPr/>
        </p:nvPicPr>
        <p:blipFill>
          <a:blip r:embed="rId2" cstate="print"/>
          <a:srcRect/>
          <a:stretch>
            <a:fillRect/>
          </a:stretch>
        </p:blipFill>
        <p:spPr bwMode="auto">
          <a:xfrm>
            <a:off x="0" y="1341438"/>
            <a:ext cx="4643438" cy="2735262"/>
          </a:xfrm>
          <a:prstGeom prst="rect">
            <a:avLst/>
          </a:prstGeom>
          <a:noFill/>
          <a:ln w="9525">
            <a:noFill/>
            <a:miter lim="800000"/>
            <a:headEnd/>
            <a:tailEnd/>
          </a:ln>
        </p:spPr>
      </p:pic>
      <p:pic>
        <p:nvPicPr>
          <p:cNvPr id="120835" name="Picture 6" descr="http://photos.wikimapia.org/p/00/04/77/49/07_full.jpg"/>
          <p:cNvPicPr>
            <a:picLocks noChangeAspect="1" noChangeArrowheads="1"/>
          </p:cNvPicPr>
          <p:nvPr/>
        </p:nvPicPr>
        <p:blipFill>
          <a:blip r:embed="rId3" cstate="print"/>
          <a:srcRect/>
          <a:stretch>
            <a:fillRect/>
          </a:stretch>
        </p:blipFill>
        <p:spPr bwMode="auto">
          <a:xfrm>
            <a:off x="4643438" y="1341438"/>
            <a:ext cx="4500562" cy="2735262"/>
          </a:xfrm>
          <a:prstGeom prst="rect">
            <a:avLst/>
          </a:prstGeom>
          <a:noFill/>
          <a:ln w="9525">
            <a:noFill/>
            <a:miter lim="800000"/>
            <a:headEnd/>
            <a:tailEnd/>
          </a:ln>
        </p:spPr>
      </p:pic>
      <p:pic>
        <p:nvPicPr>
          <p:cNvPr id="120836" name="Picture 8" descr="https://travelata-a.akamaihd.net/thumbs/1920x1080/upload/2016_39/content_hotel_57ee235cee6882.96155829.jpg"/>
          <p:cNvPicPr>
            <a:picLocks noChangeAspect="1" noChangeArrowheads="1"/>
          </p:cNvPicPr>
          <p:nvPr/>
        </p:nvPicPr>
        <p:blipFill>
          <a:blip r:embed="rId4" cstate="print"/>
          <a:srcRect/>
          <a:stretch>
            <a:fillRect/>
          </a:stretch>
        </p:blipFill>
        <p:spPr bwMode="auto">
          <a:xfrm>
            <a:off x="0" y="4076700"/>
            <a:ext cx="4932363" cy="2781300"/>
          </a:xfrm>
          <a:prstGeom prst="rect">
            <a:avLst/>
          </a:prstGeom>
          <a:noFill/>
          <a:ln w="9525">
            <a:noFill/>
            <a:miter lim="800000"/>
            <a:headEnd/>
            <a:tailEnd/>
          </a:ln>
        </p:spPr>
      </p:pic>
      <p:sp>
        <p:nvSpPr>
          <p:cNvPr id="120837" name="Прямоугольник 6"/>
          <p:cNvSpPr>
            <a:spLocks noChangeArrowheads="1"/>
          </p:cNvSpPr>
          <p:nvPr/>
        </p:nvSpPr>
        <p:spPr bwMode="auto">
          <a:xfrm>
            <a:off x="0" y="0"/>
            <a:ext cx="9144000" cy="830263"/>
          </a:xfrm>
          <a:prstGeom prst="rect">
            <a:avLst/>
          </a:prstGeom>
          <a:noFill/>
          <a:ln w="9525">
            <a:noFill/>
            <a:miter lim="800000"/>
            <a:headEnd/>
            <a:tailEnd/>
          </a:ln>
        </p:spPr>
        <p:txBody>
          <a:bodyPr>
            <a:spAutoFit/>
          </a:bodyPr>
          <a:lstStyle/>
          <a:p>
            <a:r>
              <a:rPr lang="ru-RU" altLang="ru-RU" sz="2400" b="1">
                <a:solidFill>
                  <a:srgbClr val="C00000"/>
                </a:solidFill>
              </a:rPr>
              <a:t>В качестве </a:t>
            </a:r>
            <a:r>
              <a:rPr lang="ru-RU" altLang="ru-RU" sz="2400" b="1"/>
              <a:t>укрытия </a:t>
            </a:r>
            <a:r>
              <a:rPr lang="ru-RU" altLang="ru-RU" sz="2400" b="1">
                <a:solidFill>
                  <a:srgbClr val="C00000"/>
                </a:solidFill>
              </a:rPr>
              <a:t>могут быть использованы подземные переходы и любое другое подземное пространство</a:t>
            </a:r>
          </a:p>
        </p:txBody>
      </p:sp>
      <p:pic>
        <p:nvPicPr>
          <p:cNvPr id="120838" name="Picture 10" descr="https://st.depositphotos.com/1048171/3059/i/950/depositphotos_30597343-stock-photo-underground-car-park-entrance-in.jpg"/>
          <p:cNvPicPr>
            <a:picLocks noChangeAspect="1" noChangeArrowheads="1"/>
          </p:cNvPicPr>
          <p:nvPr/>
        </p:nvPicPr>
        <p:blipFill>
          <a:blip r:embed="rId5" cstate="print"/>
          <a:srcRect/>
          <a:stretch>
            <a:fillRect/>
          </a:stretch>
        </p:blipFill>
        <p:spPr bwMode="auto">
          <a:xfrm>
            <a:off x="4833938" y="3984625"/>
            <a:ext cx="4310062" cy="2873375"/>
          </a:xfrm>
          <a:prstGeom prst="rect">
            <a:avLst/>
          </a:prstGeom>
          <a:noFill/>
          <a:ln w="9525">
            <a:noFill/>
            <a:miter lim="800000"/>
            <a:headEnd/>
            <a:tailEnd/>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https://ds02.infourok.ru/uploads/ex/135f/00004df6-c36e51e7/img70.jpg"/>
          <p:cNvPicPr>
            <a:picLocks noChangeAspect="1" noChangeArrowheads="1"/>
          </p:cNvPicPr>
          <p:nvPr/>
        </p:nvPicPr>
        <p:blipFill>
          <a:blip r:embed="rId2" cstate="print"/>
          <a:srcRect/>
          <a:stretch>
            <a:fillRect/>
          </a:stretch>
        </p:blipFill>
        <p:spPr bwMode="auto">
          <a:xfrm>
            <a:off x="179388" y="188913"/>
            <a:ext cx="8785225" cy="6426200"/>
          </a:xfrm>
          <a:prstGeom prst="rect">
            <a:avLst/>
          </a:prstGeom>
          <a:noFill/>
          <a:ln w="9525">
            <a:noFill/>
            <a:miter lim="800000"/>
            <a:headEnd/>
            <a:tailEnd/>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https://ds02.infourok.ru/uploads/ex/135f/00004df6-c36e51e7/img81.jpg"/>
          <p:cNvPicPr>
            <a:picLocks noChangeAspect="1" noChangeArrowheads="1"/>
          </p:cNvPicPr>
          <p:nvPr/>
        </p:nvPicPr>
        <p:blipFill>
          <a:blip r:embed="rId2" cstate="print"/>
          <a:srcRect/>
          <a:stretch>
            <a:fillRect/>
          </a:stretch>
        </p:blipFill>
        <p:spPr bwMode="auto">
          <a:xfrm>
            <a:off x="179388" y="188913"/>
            <a:ext cx="8785225" cy="64801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Текстовое поле 1"/>
          <p:cNvSpPr txBox="1">
            <a:spLocks noChangeArrowheads="1"/>
          </p:cNvSpPr>
          <p:nvPr/>
        </p:nvSpPr>
        <p:spPr bwMode="auto">
          <a:xfrm>
            <a:off x="0" y="836613"/>
            <a:ext cx="8839200" cy="4770437"/>
          </a:xfrm>
          <a:prstGeom prst="rect">
            <a:avLst/>
          </a:prstGeom>
          <a:noFill/>
          <a:ln w="9525">
            <a:noFill/>
            <a:miter lim="800000"/>
            <a:headEnd/>
            <a:tailEnd/>
          </a:ln>
        </p:spPr>
        <p:txBody>
          <a:bodyPr>
            <a:spAutoFit/>
          </a:bodyPr>
          <a:lstStyle/>
          <a:p>
            <a:pPr algn="ctr"/>
            <a:r>
              <a:rPr lang="en-US" altLang="ru-RU" sz="2800" b="1" dirty="0" err="1">
                <a:solidFill>
                  <a:srgbClr val="C00000"/>
                </a:solidFill>
                <a:sym typeface="+mn-ea"/>
              </a:rPr>
              <a:t>Постановление</a:t>
            </a:r>
            <a:r>
              <a:rPr lang="en-US" altLang="ru-RU" sz="2800" b="1" dirty="0">
                <a:solidFill>
                  <a:srgbClr val="C00000"/>
                </a:solidFill>
                <a:sym typeface="+mn-ea"/>
              </a:rPr>
              <a:t>  </a:t>
            </a:r>
            <a:r>
              <a:rPr lang="en-US" altLang="ru-RU" sz="2800" b="1" dirty="0" err="1">
                <a:solidFill>
                  <a:srgbClr val="C00000"/>
                </a:solidFill>
                <a:sym typeface="+mn-ea"/>
              </a:rPr>
              <a:t>администрации</a:t>
            </a:r>
            <a:r>
              <a:rPr lang="en-US" altLang="ru-RU" sz="2800" b="1" dirty="0">
                <a:solidFill>
                  <a:srgbClr val="C00000"/>
                </a:solidFill>
                <a:sym typeface="+mn-ea"/>
              </a:rPr>
              <a:t> </a:t>
            </a:r>
          </a:p>
          <a:p>
            <a:pPr algn="ctr"/>
            <a:r>
              <a:rPr lang="en-US" altLang="ru-RU" sz="2800" b="1" dirty="0">
                <a:solidFill>
                  <a:srgbClr val="C00000"/>
                </a:solidFill>
                <a:sym typeface="+mn-ea"/>
              </a:rPr>
              <a:t> </a:t>
            </a:r>
            <a:r>
              <a:rPr lang="en-US" altLang="ru-RU" sz="2800" b="1" dirty="0" err="1">
                <a:solidFill>
                  <a:srgbClr val="C00000"/>
                </a:solidFill>
                <a:sym typeface="+mn-ea"/>
              </a:rPr>
              <a:t>городского</a:t>
            </a:r>
            <a:r>
              <a:rPr lang="en-US" altLang="ru-RU" sz="2800" b="1" dirty="0">
                <a:solidFill>
                  <a:srgbClr val="C00000"/>
                </a:solidFill>
                <a:sym typeface="+mn-ea"/>
              </a:rPr>
              <a:t> </a:t>
            </a:r>
            <a:r>
              <a:rPr lang="en-US" altLang="ru-RU" sz="2800" b="1" dirty="0" err="1">
                <a:solidFill>
                  <a:srgbClr val="C00000"/>
                </a:solidFill>
                <a:sym typeface="+mn-ea"/>
              </a:rPr>
              <a:t>округа</a:t>
            </a:r>
            <a:r>
              <a:rPr lang="en-US" altLang="ru-RU" sz="2800" b="1" dirty="0">
                <a:solidFill>
                  <a:srgbClr val="C00000"/>
                </a:solidFill>
                <a:sym typeface="+mn-ea"/>
              </a:rPr>
              <a:t> </a:t>
            </a:r>
            <a:r>
              <a:rPr lang="en-US" altLang="ru-RU" sz="2800" b="1" dirty="0" err="1">
                <a:solidFill>
                  <a:srgbClr val="C00000"/>
                </a:solidFill>
                <a:sym typeface="+mn-ea"/>
              </a:rPr>
              <a:t>город</a:t>
            </a:r>
            <a:r>
              <a:rPr lang="en-US" altLang="ru-RU" sz="2800" b="1" dirty="0">
                <a:solidFill>
                  <a:srgbClr val="C00000"/>
                </a:solidFill>
                <a:sym typeface="+mn-ea"/>
              </a:rPr>
              <a:t> </a:t>
            </a:r>
            <a:r>
              <a:rPr lang="en-US" altLang="ru-RU" sz="2800" b="1" dirty="0" err="1">
                <a:solidFill>
                  <a:srgbClr val="C00000"/>
                </a:solidFill>
                <a:sym typeface="+mn-ea"/>
              </a:rPr>
              <a:t>Воронеж</a:t>
            </a:r>
            <a:endParaRPr lang="en-US" altLang="ru-RU" sz="2800" b="1" dirty="0">
              <a:solidFill>
                <a:srgbClr val="C00000"/>
              </a:solidFill>
              <a:sym typeface="+mn-ea"/>
            </a:endParaRPr>
          </a:p>
          <a:p>
            <a:pPr algn="ctr"/>
            <a:r>
              <a:rPr lang="en-US" altLang="ru-RU" sz="2800" b="1" dirty="0">
                <a:solidFill>
                  <a:srgbClr val="C00000"/>
                </a:solidFill>
                <a:sym typeface="+mn-ea"/>
              </a:rPr>
              <a:t> </a:t>
            </a:r>
            <a:r>
              <a:rPr lang="en-US" altLang="ru-RU" sz="2800" b="1" dirty="0" err="1">
                <a:solidFill>
                  <a:srgbClr val="C00000"/>
                </a:solidFill>
                <a:sym typeface="+mn-ea"/>
              </a:rPr>
              <a:t>от</a:t>
            </a:r>
            <a:r>
              <a:rPr lang="en-US" altLang="ru-RU" sz="2800" b="1" dirty="0">
                <a:solidFill>
                  <a:srgbClr val="C00000"/>
                </a:solidFill>
                <a:sym typeface="+mn-ea"/>
              </a:rPr>
              <a:t> 25.01.2019 </a:t>
            </a:r>
            <a:r>
              <a:rPr lang="ru-RU" altLang="ru-RU" sz="2800" b="1" dirty="0">
                <a:solidFill>
                  <a:srgbClr val="C00000"/>
                </a:solidFill>
                <a:sym typeface="+mn-ea"/>
              </a:rPr>
              <a:t>№</a:t>
            </a:r>
            <a:r>
              <a:rPr lang="en-US" altLang="ru-RU" sz="2800" b="1" dirty="0">
                <a:solidFill>
                  <a:srgbClr val="C00000"/>
                </a:solidFill>
                <a:sym typeface="+mn-ea"/>
              </a:rPr>
              <a:t> 63 </a:t>
            </a:r>
            <a:endParaRPr lang="ru-RU" altLang="ru-RU" sz="2800" b="1" dirty="0">
              <a:solidFill>
                <a:srgbClr val="C00000"/>
              </a:solidFill>
              <a:sym typeface="+mn-ea"/>
            </a:endParaRPr>
          </a:p>
          <a:p>
            <a:pPr algn="ctr"/>
            <a:r>
              <a:rPr lang="en-US" altLang="ru-RU" sz="2800" b="1" dirty="0">
                <a:sym typeface="+mn-ea"/>
              </a:rPr>
              <a:t> </a:t>
            </a:r>
            <a:endParaRPr lang="en-US" altLang="ru-RU" sz="2800" b="1" dirty="0"/>
          </a:p>
          <a:p>
            <a:pPr algn="ctr"/>
            <a:r>
              <a:rPr lang="en-US" altLang="ru-RU" sz="2400" b="1" dirty="0">
                <a:sym typeface="+mn-ea"/>
              </a:rPr>
              <a:t>«О </a:t>
            </a:r>
            <a:r>
              <a:rPr lang="en-US" altLang="ru-RU" sz="2400" b="1" dirty="0" err="1">
                <a:sym typeface="+mn-ea"/>
              </a:rPr>
              <a:t>подготовке</a:t>
            </a:r>
            <a:r>
              <a:rPr lang="en-US" altLang="ru-RU" sz="2400" b="1" dirty="0">
                <a:sym typeface="+mn-ea"/>
              </a:rPr>
              <a:t> </a:t>
            </a:r>
            <a:r>
              <a:rPr lang="en-US" altLang="ru-RU" sz="2400" b="1" dirty="0" err="1">
                <a:sym typeface="+mn-ea"/>
              </a:rPr>
              <a:t>населения</a:t>
            </a:r>
            <a:r>
              <a:rPr lang="en-US" altLang="ru-RU" sz="2400" b="1" dirty="0">
                <a:sym typeface="+mn-ea"/>
              </a:rPr>
              <a:t> </a:t>
            </a:r>
            <a:r>
              <a:rPr lang="en-US" altLang="ru-RU" sz="2400" b="1" dirty="0" err="1">
                <a:sym typeface="+mn-ea"/>
              </a:rPr>
              <a:t>городского</a:t>
            </a:r>
            <a:r>
              <a:rPr lang="en-US" altLang="ru-RU" sz="2400" b="1" dirty="0">
                <a:sym typeface="+mn-ea"/>
              </a:rPr>
              <a:t> </a:t>
            </a:r>
            <a:r>
              <a:rPr lang="en-US" altLang="ru-RU" sz="2400" b="1" dirty="0" err="1">
                <a:sym typeface="+mn-ea"/>
              </a:rPr>
              <a:t>округа</a:t>
            </a:r>
            <a:r>
              <a:rPr lang="en-US" altLang="ru-RU" sz="2400" b="1" dirty="0">
                <a:sym typeface="+mn-ea"/>
              </a:rPr>
              <a:t> </a:t>
            </a:r>
            <a:r>
              <a:rPr lang="en-US" altLang="ru-RU" sz="2400" b="1" dirty="0" err="1">
                <a:sym typeface="+mn-ea"/>
              </a:rPr>
              <a:t>город</a:t>
            </a:r>
            <a:r>
              <a:rPr lang="en-US" altLang="ru-RU" sz="2400" b="1" dirty="0">
                <a:sym typeface="+mn-ea"/>
              </a:rPr>
              <a:t> </a:t>
            </a:r>
            <a:r>
              <a:rPr lang="en-US" altLang="ru-RU" sz="2400" b="1" dirty="0" err="1">
                <a:sym typeface="+mn-ea"/>
              </a:rPr>
              <a:t>Воронеж</a:t>
            </a:r>
            <a:r>
              <a:rPr lang="ru-RU" altLang="ru-RU" sz="2400" b="1" dirty="0">
                <a:sym typeface="+mn-ea"/>
              </a:rPr>
              <a:t> </a:t>
            </a:r>
            <a:r>
              <a:rPr lang="en-US" altLang="ru-RU" sz="2400" b="1" dirty="0">
                <a:sym typeface="+mn-ea"/>
              </a:rPr>
              <a:t>в </a:t>
            </a:r>
            <a:r>
              <a:rPr lang="en-US" altLang="ru-RU" sz="2400" b="1" dirty="0" err="1">
                <a:sym typeface="+mn-ea"/>
              </a:rPr>
              <a:t>области</a:t>
            </a:r>
            <a:r>
              <a:rPr lang="en-US" altLang="ru-RU" sz="2400" b="1" dirty="0">
                <a:sym typeface="+mn-ea"/>
              </a:rPr>
              <a:t> </a:t>
            </a:r>
            <a:r>
              <a:rPr lang="en-US" altLang="ru-RU" sz="2400" b="1" dirty="0" err="1">
                <a:sym typeface="+mn-ea"/>
              </a:rPr>
              <a:t>гражданской</a:t>
            </a:r>
            <a:r>
              <a:rPr lang="en-US" altLang="ru-RU" sz="2400" b="1" dirty="0">
                <a:sym typeface="+mn-ea"/>
              </a:rPr>
              <a:t> </a:t>
            </a:r>
            <a:r>
              <a:rPr lang="en-US" altLang="ru-RU" sz="2400" b="1" dirty="0" err="1">
                <a:sym typeface="+mn-ea"/>
              </a:rPr>
              <a:t>обороны</a:t>
            </a:r>
            <a:r>
              <a:rPr lang="en-US" altLang="ru-RU" sz="2400" b="1" dirty="0">
                <a:sym typeface="+mn-ea"/>
              </a:rPr>
              <a:t>, </a:t>
            </a:r>
            <a:r>
              <a:rPr lang="en-US" altLang="ru-RU" sz="2400" b="1" dirty="0" err="1">
                <a:sym typeface="+mn-ea"/>
              </a:rPr>
              <a:t>защиты</a:t>
            </a:r>
            <a:r>
              <a:rPr lang="en-US" altLang="ru-RU" sz="2400" b="1" dirty="0">
                <a:sym typeface="+mn-ea"/>
              </a:rPr>
              <a:t> </a:t>
            </a:r>
          </a:p>
          <a:p>
            <a:pPr algn="ctr"/>
            <a:r>
              <a:rPr lang="en-US" altLang="ru-RU" sz="2400" b="1" dirty="0" err="1">
                <a:sym typeface="+mn-ea"/>
              </a:rPr>
              <a:t>от</a:t>
            </a:r>
            <a:r>
              <a:rPr lang="en-US" altLang="ru-RU" sz="2400" b="1" dirty="0">
                <a:sym typeface="+mn-ea"/>
              </a:rPr>
              <a:t> </a:t>
            </a:r>
            <a:r>
              <a:rPr lang="en-US" altLang="ru-RU" sz="2400" b="1" dirty="0" err="1">
                <a:sym typeface="+mn-ea"/>
              </a:rPr>
              <a:t>чрезвычайных</a:t>
            </a:r>
            <a:r>
              <a:rPr lang="en-US" altLang="ru-RU" sz="2400" b="1" dirty="0">
                <a:sym typeface="+mn-ea"/>
              </a:rPr>
              <a:t> </a:t>
            </a:r>
            <a:r>
              <a:rPr lang="en-US" altLang="ru-RU" sz="2400" b="1" dirty="0" err="1">
                <a:sym typeface="+mn-ea"/>
              </a:rPr>
              <a:t>ситуаций</a:t>
            </a:r>
            <a:r>
              <a:rPr lang="en-US" altLang="ru-RU" sz="2400" b="1" dirty="0">
                <a:sym typeface="+mn-ea"/>
              </a:rPr>
              <a:t> </a:t>
            </a:r>
            <a:r>
              <a:rPr lang="en-US" altLang="ru-RU" sz="2400" b="1" dirty="0" err="1">
                <a:sym typeface="+mn-ea"/>
              </a:rPr>
              <a:t>природного</a:t>
            </a:r>
            <a:r>
              <a:rPr lang="en-US" altLang="ru-RU" sz="2400" b="1" dirty="0">
                <a:sym typeface="+mn-ea"/>
              </a:rPr>
              <a:t> и </a:t>
            </a:r>
            <a:r>
              <a:rPr lang="en-US" altLang="ru-RU" sz="2400" b="1" dirty="0" err="1">
                <a:sym typeface="+mn-ea"/>
              </a:rPr>
              <a:t>техногенного</a:t>
            </a:r>
            <a:r>
              <a:rPr lang="en-US" altLang="ru-RU" sz="2400" b="1" dirty="0">
                <a:sym typeface="+mn-ea"/>
              </a:rPr>
              <a:t> </a:t>
            </a:r>
            <a:r>
              <a:rPr lang="en-US" altLang="ru-RU" sz="2400" b="1" dirty="0" err="1">
                <a:sym typeface="+mn-ea"/>
              </a:rPr>
              <a:t>характера</a:t>
            </a:r>
            <a:r>
              <a:rPr lang="en-US" altLang="ru-RU" sz="2400" b="1" dirty="0">
                <a:sym typeface="+mn-ea"/>
              </a:rPr>
              <a:t>, </a:t>
            </a:r>
            <a:r>
              <a:rPr lang="en-US" altLang="ru-RU" sz="2400" b="1" dirty="0" err="1">
                <a:sym typeface="+mn-ea"/>
              </a:rPr>
              <a:t>пожарной</a:t>
            </a:r>
            <a:r>
              <a:rPr lang="en-US" altLang="ru-RU" sz="2400" b="1" dirty="0">
                <a:sym typeface="+mn-ea"/>
              </a:rPr>
              <a:t> </a:t>
            </a:r>
            <a:r>
              <a:rPr lang="en-US" altLang="ru-RU" sz="2400" b="1" dirty="0" err="1">
                <a:sym typeface="+mn-ea"/>
              </a:rPr>
              <a:t>безопасности</a:t>
            </a:r>
            <a:r>
              <a:rPr lang="en-US" altLang="ru-RU" sz="2400" b="1" dirty="0">
                <a:sym typeface="+mn-ea"/>
              </a:rPr>
              <a:t> и </a:t>
            </a:r>
            <a:r>
              <a:rPr lang="en-US" altLang="ru-RU" sz="2400" b="1" dirty="0" err="1">
                <a:sym typeface="+mn-ea"/>
              </a:rPr>
              <a:t>безопасности</a:t>
            </a:r>
            <a:r>
              <a:rPr lang="en-US" altLang="ru-RU" sz="2400" b="1" dirty="0">
                <a:sym typeface="+mn-ea"/>
              </a:rPr>
              <a:t> </a:t>
            </a:r>
            <a:r>
              <a:rPr lang="en-US" altLang="ru-RU" sz="2400" b="1" dirty="0" err="1">
                <a:sym typeface="+mn-ea"/>
              </a:rPr>
              <a:t>людей</a:t>
            </a:r>
            <a:r>
              <a:rPr lang="en-US" altLang="ru-RU" sz="2400" b="1" dirty="0">
                <a:sym typeface="+mn-ea"/>
              </a:rPr>
              <a:t> </a:t>
            </a:r>
            <a:r>
              <a:rPr lang="en-US" altLang="ru-RU" sz="2400" b="1" dirty="0" err="1">
                <a:sym typeface="+mn-ea"/>
              </a:rPr>
              <a:t>на</a:t>
            </a:r>
            <a:r>
              <a:rPr lang="en-US" altLang="ru-RU" sz="2400" b="1" dirty="0">
                <a:sym typeface="+mn-ea"/>
              </a:rPr>
              <a:t> </a:t>
            </a:r>
            <a:r>
              <a:rPr lang="en-US" altLang="ru-RU" sz="2400" b="1" dirty="0" err="1">
                <a:sym typeface="+mn-ea"/>
              </a:rPr>
              <a:t>водных</a:t>
            </a:r>
            <a:r>
              <a:rPr lang="en-US" altLang="ru-RU" sz="2400" b="1" dirty="0">
                <a:sym typeface="+mn-ea"/>
              </a:rPr>
              <a:t> </a:t>
            </a:r>
            <a:r>
              <a:rPr lang="en-US" altLang="ru-RU" sz="2400" b="1" dirty="0" err="1">
                <a:sym typeface="+mn-ea"/>
              </a:rPr>
              <a:t>объектах</a:t>
            </a:r>
            <a:r>
              <a:rPr lang="en-US" altLang="ru-RU" sz="2400" b="1" dirty="0">
                <a:sym typeface="+mn-ea"/>
              </a:rPr>
              <a:t>»</a:t>
            </a:r>
            <a:endParaRPr lang="ru-RU" altLang="ru-RU" sz="2400" b="1" dirty="0">
              <a:sym typeface="+mn-ea"/>
            </a:endParaRPr>
          </a:p>
          <a:p>
            <a:pPr algn="ctr"/>
            <a:endParaRPr lang="ru-RU" sz="2400" b="1" dirty="0"/>
          </a:p>
          <a:p>
            <a:pPr algn="ctr"/>
            <a:r>
              <a:rPr lang="ru-RU" sz="2400" b="1" dirty="0" smtClean="0">
                <a:solidFill>
                  <a:srgbClr val="FF0000"/>
                </a:solidFill>
              </a:rPr>
              <a:t>(новая редакция от 25.01.2022 № 58)</a:t>
            </a:r>
            <a:endParaRPr lang="ru-RU" sz="2400" dirty="0">
              <a:solidFill>
                <a:srgbClr val="FF0000"/>
              </a:solidFill>
            </a:endParaRPr>
          </a:p>
          <a:p>
            <a:pPr algn="ctr"/>
            <a:endParaRPr lang="ru-RU" altLang="en-US" sz="2400" b="1" dirty="0">
              <a:sym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1412776"/>
            <a:ext cx="8280920" cy="4524315"/>
          </a:xfrm>
          <a:prstGeom prst="rect">
            <a:avLst/>
          </a:prstGeom>
        </p:spPr>
        <p:txBody>
          <a:bodyPr wrap="square">
            <a:spAutoFit/>
          </a:bodyPr>
          <a:lstStyle/>
          <a:p>
            <a:r>
              <a:rPr lang="ru-RU" sz="2400" dirty="0">
                <a:solidFill>
                  <a:srgbClr val="FF0000"/>
                </a:solidFill>
              </a:rPr>
              <a:t>Дополнительно можно </a:t>
            </a:r>
            <a:r>
              <a:rPr lang="ru-RU" sz="2400" dirty="0" smtClean="0">
                <a:solidFill>
                  <a:srgbClr val="FF0000"/>
                </a:solidFill>
              </a:rPr>
              <a:t>использовать</a:t>
            </a:r>
          </a:p>
          <a:p>
            <a:endParaRPr lang="ru-RU" sz="2400" dirty="0"/>
          </a:p>
          <a:p>
            <a:pPr lvl="0"/>
            <a:r>
              <a:rPr lang="ru-RU" sz="2400" i="1" dirty="0"/>
              <a:t>Интерактивная викторина «Действия населения при возникновении ЧС»</a:t>
            </a:r>
            <a:endParaRPr lang="ru-RU" sz="2400" dirty="0"/>
          </a:p>
          <a:p>
            <a:pPr lvl="0"/>
            <a:r>
              <a:rPr lang="ru-RU" sz="2400" i="1" dirty="0"/>
              <a:t>на сайте от 07.10.2022</a:t>
            </a:r>
            <a:r>
              <a:rPr lang="ru-RU" sz="2400" i="1" dirty="0" smtClean="0"/>
              <a:t>.</a:t>
            </a:r>
          </a:p>
          <a:p>
            <a:pPr lvl="0"/>
            <a:endParaRPr lang="ru-RU" sz="2400" dirty="0"/>
          </a:p>
          <a:p>
            <a:pPr lvl="0"/>
            <a:r>
              <a:rPr lang="ru-RU" sz="2400" i="1" dirty="0"/>
              <a:t>Видео лекция «Выбор средства пожаротушения в быту» </a:t>
            </a:r>
            <a:endParaRPr lang="ru-RU" sz="2400" dirty="0"/>
          </a:p>
          <a:p>
            <a:pPr lvl="0"/>
            <a:r>
              <a:rPr lang="ru-RU" sz="2400" i="1" dirty="0"/>
              <a:t>на сайте от 05.10.2022 </a:t>
            </a:r>
            <a:endParaRPr lang="ru-RU" sz="2400" i="1" dirty="0" smtClean="0"/>
          </a:p>
          <a:p>
            <a:pPr lvl="0"/>
            <a:endParaRPr lang="ru-RU" sz="2400" dirty="0"/>
          </a:p>
          <a:p>
            <a:pPr lvl="0"/>
            <a:r>
              <a:rPr lang="ru-RU" sz="2400" i="1" dirty="0"/>
              <a:t>Видео лекция «Первая помощь при отравлении» </a:t>
            </a:r>
            <a:endParaRPr lang="ru-RU" sz="2400" dirty="0"/>
          </a:p>
          <a:p>
            <a:pPr lvl="0"/>
            <a:r>
              <a:rPr lang="ru-RU" sz="2400" i="1" dirty="0"/>
              <a:t>на сайте от 06.10.2022</a:t>
            </a:r>
            <a:endParaRPr lang="ru-RU" sz="2400" dirty="0"/>
          </a:p>
        </p:txBody>
      </p:sp>
    </p:spTree>
    <p:extLst>
      <p:ext uri="{BB962C8B-B14F-4D97-AF65-F5344CB8AC3E}">
        <p14:creationId xmlns:p14="http://schemas.microsoft.com/office/powerpoint/2010/main" val="37664144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овое поле 1"/>
          <p:cNvSpPr txBox="1"/>
          <p:nvPr/>
        </p:nvSpPr>
        <p:spPr>
          <a:xfrm>
            <a:off x="467358" y="1412875"/>
            <a:ext cx="8295005" cy="3784600"/>
          </a:xfrm>
          <a:prstGeom prst="rect">
            <a:avLst/>
          </a:prstGeom>
          <a:noFill/>
        </p:spPr>
        <p:txBody>
          <a:bodyPr>
            <a:spAutoFit/>
          </a:bodyPr>
          <a:lstStyle/>
          <a:p>
            <a:pPr algn="ctr" fontAlgn="auto">
              <a:spcBef>
                <a:spcPts val="0"/>
              </a:spcBef>
              <a:spcAft>
                <a:spcPts val="0"/>
              </a:spcAft>
              <a:defRPr/>
            </a:pPr>
            <a:r>
              <a:rPr lang="ru-RU" altLang="en-US" sz="8000" b="1">
                <a:gradFill>
                  <a:gsLst>
                    <a:gs pos="0">
                      <a:srgbClr val="E30000"/>
                    </a:gs>
                    <a:gs pos="100000">
                      <a:srgbClr val="760303"/>
                    </a:gs>
                  </a:gsLst>
                  <a:lin scaled="0"/>
                </a:gradFill>
                <a:cs typeface="Arial" panose="020B0604020202020204" pitchFamily="34" charset="0"/>
                <a:sym typeface="+mn-ea"/>
              </a:rPr>
              <a:t>СПАСИБО </a:t>
            </a:r>
          </a:p>
          <a:p>
            <a:pPr algn="ctr" fontAlgn="auto">
              <a:spcBef>
                <a:spcPts val="0"/>
              </a:spcBef>
              <a:spcAft>
                <a:spcPts val="0"/>
              </a:spcAft>
              <a:defRPr/>
            </a:pPr>
            <a:r>
              <a:rPr lang="ru-RU" altLang="en-US" sz="8000" b="1">
                <a:gradFill>
                  <a:gsLst>
                    <a:gs pos="0">
                      <a:srgbClr val="E30000"/>
                    </a:gs>
                    <a:gs pos="100000">
                      <a:srgbClr val="760303"/>
                    </a:gs>
                  </a:gsLst>
                  <a:lin scaled="0"/>
                </a:gradFill>
                <a:cs typeface="Arial" panose="020B0604020202020204" pitchFamily="34" charset="0"/>
                <a:sym typeface="+mn-ea"/>
              </a:rPr>
              <a:t>ЗА ВНИМАНИЕ!</a:t>
            </a:r>
            <a:br>
              <a:rPr lang="ru-RU" altLang="en-US" sz="8000" b="1">
                <a:gradFill>
                  <a:gsLst>
                    <a:gs pos="0">
                      <a:srgbClr val="E30000"/>
                    </a:gs>
                    <a:gs pos="100000">
                      <a:srgbClr val="760303"/>
                    </a:gs>
                  </a:gsLst>
                  <a:lin scaled="0"/>
                </a:gradFill>
                <a:cs typeface="Arial" panose="020B0604020202020204" pitchFamily="34" charset="0"/>
                <a:sym typeface="+mn-ea"/>
              </a:rPr>
            </a:br>
            <a:endParaRPr lang="ru-RU" altLang="en-US" sz="8000" b="1">
              <a:gradFill>
                <a:gsLst>
                  <a:gs pos="0">
                    <a:srgbClr val="E30000"/>
                  </a:gs>
                  <a:gs pos="100000">
                    <a:srgbClr val="760303"/>
                  </a:gs>
                </a:gsLst>
                <a:lin scaled="0"/>
              </a:gradFill>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Текстовое поле 1"/>
          <p:cNvSpPr txBox="1">
            <a:spLocks noChangeArrowheads="1"/>
          </p:cNvSpPr>
          <p:nvPr/>
        </p:nvSpPr>
        <p:spPr bwMode="auto">
          <a:xfrm>
            <a:off x="539750" y="1844675"/>
            <a:ext cx="8239125" cy="2586038"/>
          </a:xfrm>
          <a:prstGeom prst="rect">
            <a:avLst/>
          </a:prstGeom>
          <a:noFill/>
          <a:ln w="9525">
            <a:noFill/>
            <a:miter lim="800000"/>
            <a:headEnd/>
            <a:tailEnd/>
          </a:ln>
        </p:spPr>
        <p:txBody>
          <a:bodyPr>
            <a:spAutoFit/>
          </a:bodyPr>
          <a:lstStyle/>
          <a:p>
            <a:pPr algn="ctr">
              <a:lnSpc>
                <a:spcPct val="150000"/>
              </a:lnSpc>
            </a:pPr>
            <a:r>
              <a:rPr lang="ru-RU" altLang="ru-RU" sz="2800" b="1">
                <a:solidFill>
                  <a:srgbClr val="C00000"/>
                </a:solidFill>
                <a:sym typeface="+mn-ea"/>
              </a:rPr>
              <a:t>ВОПРОС № 2.</a:t>
            </a:r>
            <a:endParaRPr lang="ru-RU" altLang="ru-RU" sz="2800" b="1">
              <a:solidFill>
                <a:srgbClr val="C00000"/>
              </a:solidFill>
            </a:endParaRPr>
          </a:p>
          <a:p>
            <a:pPr algn="ctr"/>
            <a:r>
              <a:rPr lang="ru-RU" altLang="ru-RU" sz="2400" b="1" i="1">
                <a:solidFill>
                  <a:srgbClr val="C00000"/>
                </a:solidFill>
                <a:sym typeface="+mn-ea"/>
              </a:rPr>
              <a:t>РСЧС, её задачи и значение </a:t>
            </a:r>
          </a:p>
          <a:p>
            <a:pPr algn="ctr"/>
            <a:r>
              <a:rPr lang="ru-RU" altLang="ru-RU" sz="2400" b="1" i="1">
                <a:solidFill>
                  <a:srgbClr val="C00000"/>
                </a:solidFill>
                <a:sym typeface="+mn-ea"/>
              </a:rPr>
              <a:t>в современных условиях. </a:t>
            </a:r>
          </a:p>
          <a:p>
            <a:pPr algn="ctr"/>
            <a:endParaRPr lang="ru-RU" altLang="ru-RU" sz="2400" b="1" i="1">
              <a:solidFill>
                <a:srgbClr val="C00000"/>
              </a:solidFill>
              <a:sym typeface="+mn-ea"/>
            </a:endParaRPr>
          </a:p>
          <a:p>
            <a:pPr algn="ctr"/>
            <a:r>
              <a:rPr lang="ru-RU" altLang="ru-RU" sz="2400" b="1" i="1">
                <a:solidFill>
                  <a:srgbClr val="C00000"/>
                </a:solidFill>
                <a:sym typeface="+mn-ea"/>
              </a:rPr>
              <a:t>Функционирование РСЧС на территории городского округа город Воронеж.</a:t>
            </a:r>
            <a:endParaRPr lang="ru-RU" altLang="en-US" sz="2400" i="1">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https://s1.studylib.ru/store/data/004906756_1-b20c32808ded9249bd943e6866a61af6.png"/>
          <p:cNvPicPr>
            <a:picLocks noChangeAspect="1" noChangeArrowheads="1"/>
          </p:cNvPicPr>
          <p:nvPr/>
        </p:nvPicPr>
        <p:blipFill>
          <a:blip r:embed="rId2" cstate="print"/>
          <a:srcRect/>
          <a:stretch>
            <a:fillRect/>
          </a:stretch>
        </p:blipFill>
        <p:spPr bwMode="auto">
          <a:xfrm>
            <a:off x="0" y="188913"/>
            <a:ext cx="4932363" cy="3024187"/>
          </a:xfrm>
          <a:prstGeom prst="rect">
            <a:avLst/>
          </a:prstGeom>
          <a:noFill/>
          <a:ln w="9525">
            <a:noFill/>
            <a:miter lim="800000"/>
            <a:headEnd/>
            <a:tailEnd/>
          </a:ln>
        </p:spPr>
      </p:pic>
      <p:sp>
        <p:nvSpPr>
          <p:cNvPr id="15363" name="Прямоугольник 4"/>
          <p:cNvSpPr>
            <a:spLocks noChangeArrowheads="1"/>
          </p:cNvSpPr>
          <p:nvPr/>
        </p:nvSpPr>
        <p:spPr bwMode="auto">
          <a:xfrm>
            <a:off x="5003800" y="1773238"/>
            <a:ext cx="4140200" cy="3970337"/>
          </a:xfrm>
          <a:prstGeom prst="rect">
            <a:avLst/>
          </a:prstGeom>
          <a:noFill/>
          <a:ln w="9525">
            <a:noFill/>
            <a:miter lim="800000"/>
            <a:headEnd/>
            <a:tailEnd/>
          </a:ln>
        </p:spPr>
        <p:txBody>
          <a:bodyPr>
            <a:spAutoFit/>
          </a:bodyPr>
          <a:lstStyle/>
          <a:p>
            <a:pPr>
              <a:lnSpc>
                <a:spcPct val="150000"/>
              </a:lnSpc>
            </a:pPr>
            <a:r>
              <a:rPr lang="ru-RU" altLang="ru-RU" sz="2800" b="1"/>
              <a:t>обеспечивает защиту населения </a:t>
            </a:r>
          </a:p>
          <a:p>
            <a:pPr>
              <a:lnSpc>
                <a:spcPct val="150000"/>
              </a:lnSpc>
            </a:pPr>
            <a:r>
              <a:rPr lang="ru-RU" altLang="ru-RU" sz="2800" b="1"/>
              <a:t>и территорий  РФ</a:t>
            </a:r>
          </a:p>
          <a:p>
            <a:pPr>
              <a:lnSpc>
                <a:spcPct val="150000"/>
              </a:lnSpc>
            </a:pPr>
            <a:r>
              <a:rPr lang="ru-RU" altLang="ru-RU" sz="2800" b="1"/>
              <a:t>в случае возникновения ЧС </a:t>
            </a:r>
          </a:p>
          <a:p>
            <a:pPr>
              <a:lnSpc>
                <a:spcPct val="150000"/>
              </a:lnSpc>
            </a:pPr>
            <a:r>
              <a:rPr lang="ru-RU" altLang="ru-RU" sz="2800" b="1"/>
              <a:t>в мирное время</a:t>
            </a:r>
          </a:p>
        </p:txBody>
      </p:sp>
      <p:pic>
        <p:nvPicPr>
          <p:cNvPr id="15364" name="Picture 6" descr="https://adm.izh.ru/res_ru/0_mediagal_93024_1.jpg"/>
          <p:cNvPicPr>
            <a:picLocks noChangeAspect="1" noChangeArrowheads="1"/>
          </p:cNvPicPr>
          <p:nvPr/>
        </p:nvPicPr>
        <p:blipFill>
          <a:blip r:embed="rId3" cstate="print"/>
          <a:srcRect/>
          <a:stretch>
            <a:fillRect/>
          </a:stretch>
        </p:blipFill>
        <p:spPr bwMode="auto">
          <a:xfrm>
            <a:off x="0" y="3357563"/>
            <a:ext cx="4979988" cy="3311525"/>
          </a:xfrm>
          <a:prstGeom prst="rect">
            <a:avLst/>
          </a:prstGeom>
          <a:noFill/>
          <a:ln w="9525">
            <a:noFill/>
            <a:miter lim="800000"/>
            <a:headEnd/>
            <a:tailEnd/>
          </a:ln>
        </p:spPr>
      </p:pic>
      <p:sp>
        <p:nvSpPr>
          <p:cNvPr id="5" name="Овал 4"/>
          <p:cNvSpPr/>
          <p:nvPr/>
        </p:nvSpPr>
        <p:spPr>
          <a:xfrm>
            <a:off x="3203575" y="2205038"/>
            <a:ext cx="73025" cy="1444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arhvest.rbsmi.ru/articles/DSC_4353.JPG"/>
          <p:cNvPicPr>
            <a:picLocks noChangeAspect="1" noChangeArrowheads="1"/>
          </p:cNvPicPr>
          <p:nvPr/>
        </p:nvPicPr>
        <p:blipFill>
          <a:blip r:embed="rId2" cstate="print"/>
          <a:srcRect/>
          <a:stretch>
            <a:fillRect/>
          </a:stretch>
        </p:blipFill>
        <p:spPr bwMode="auto">
          <a:xfrm>
            <a:off x="0" y="1341438"/>
            <a:ext cx="3779838" cy="2978150"/>
          </a:xfrm>
          <a:prstGeom prst="rect">
            <a:avLst/>
          </a:prstGeom>
          <a:noFill/>
          <a:ln w="9525">
            <a:noFill/>
            <a:miter lim="800000"/>
            <a:headEnd/>
            <a:tailEnd/>
          </a:ln>
        </p:spPr>
      </p:pic>
      <p:pic>
        <p:nvPicPr>
          <p:cNvPr id="16387" name="Picture 6" descr="https://arhvest.rbsmi.ru/articles/DSC_4358.JPG"/>
          <p:cNvPicPr>
            <a:picLocks noChangeAspect="1" noChangeArrowheads="1"/>
          </p:cNvPicPr>
          <p:nvPr/>
        </p:nvPicPr>
        <p:blipFill>
          <a:blip r:embed="rId3" cstate="print"/>
          <a:srcRect/>
          <a:stretch>
            <a:fillRect/>
          </a:stretch>
        </p:blipFill>
        <p:spPr bwMode="auto">
          <a:xfrm>
            <a:off x="5111750" y="4292600"/>
            <a:ext cx="4032250" cy="2565400"/>
          </a:xfrm>
          <a:prstGeom prst="rect">
            <a:avLst/>
          </a:prstGeom>
          <a:noFill/>
          <a:ln w="9525">
            <a:noFill/>
            <a:miter lim="800000"/>
            <a:headEnd/>
            <a:tailEnd/>
          </a:ln>
        </p:spPr>
      </p:pic>
      <p:pic>
        <p:nvPicPr>
          <p:cNvPr id="16388" name="Picture 7" descr="http://www.tmzcrb.ru/files/Fotogalerea/Ucheniya/IMG_9639.JPG"/>
          <p:cNvPicPr>
            <a:picLocks noChangeAspect="1" noChangeArrowheads="1"/>
          </p:cNvPicPr>
          <p:nvPr/>
        </p:nvPicPr>
        <p:blipFill>
          <a:blip r:embed="rId4" cstate="print"/>
          <a:srcRect/>
          <a:stretch>
            <a:fillRect/>
          </a:stretch>
        </p:blipFill>
        <p:spPr bwMode="auto">
          <a:xfrm>
            <a:off x="3779838" y="1341438"/>
            <a:ext cx="5364162" cy="3024187"/>
          </a:xfrm>
          <a:prstGeom prst="rect">
            <a:avLst/>
          </a:prstGeom>
          <a:noFill/>
          <a:ln w="9525">
            <a:noFill/>
            <a:miter lim="800000"/>
            <a:headEnd/>
            <a:tailEnd/>
          </a:ln>
        </p:spPr>
      </p:pic>
      <p:pic>
        <p:nvPicPr>
          <p:cNvPr id="16389" name="Picture 11" descr="https://static.mchs.ru/upload/site28/document_images/SYyh6qlvyF.jpg"/>
          <p:cNvPicPr>
            <a:picLocks noChangeAspect="1" noChangeArrowheads="1"/>
          </p:cNvPicPr>
          <p:nvPr/>
        </p:nvPicPr>
        <p:blipFill>
          <a:blip r:embed="rId5" cstate="print"/>
          <a:srcRect/>
          <a:stretch>
            <a:fillRect/>
          </a:stretch>
        </p:blipFill>
        <p:spPr bwMode="auto">
          <a:xfrm>
            <a:off x="0" y="4221163"/>
            <a:ext cx="5148263" cy="2636837"/>
          </a:xfrm>
          <a:prstGeom prst="rect">
            <a:avLst/>
          </a:prstGeom>
          <a:noFill/>
          <a:ln w="9525">
            <a:noFill/>
            <a:miter lim="800000"/>
            <a:headEnd/>
            <a:tailEnd/>
          </a:ln>
        </p:spPr>
      </p:pic>
      <p:sp>
        <p:nvSpPr>
          <p:cNvPr id="16390" name="Прямоугольник 8"/>
          <p:cNvSpPr>
            <a:spLocks noChangeArrowheads="1"/>
          </p:cNvSpPr>
          <p:nvPr/>
        </p:nvSpPr>
        <p:spPr bwMode="auto">
          <a:xfrm>
            <a:off x="1331913" y="476250"/>
            <a:ext cx="6696075" cy="461963"/>
          </a:xfrm>
          <a:prstGeom prst="rect">
            <a:avLst/>
          </a:prstGeom>
          <a:noFill/>
          <a:ln w="9525">
            <a:noFill/>
            <a:miter lim="800000"/>
            <a:headEnd/>
            <a:tailEnd/>
          </a:ln>
        </p:spPr>
        <p:txBody>
          <a:bodyPr>
            <a:spAutoFit/>
          </a:bodyPr>
          <a:lstStyle/>
          <a:p>
            <a:r>
              <a:rPr lang="ru-RU" altLang="ru-RU" sz="2400" b="1">
                <a:solidFill>
                  <a:srgbClr val="C00000"/>
                </a:solidFill>
              </a:rPr>
              <a:t>Основные задачи РСЧС в организации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val 2"/>
          <p:cNvSpPr>
            <a:spLocks noChangeArrowheads="1"/>
          </p:cNvSpPr>
          <p:nvPr/>
        </p:nvSpPr>
        <p:spPr bwMode="auto">
          <a:xfrm>
            <a:off x="323215" y="2033270"/>
            <a:ext cx="1763395" cy="3602355"/>
          </a:xfrm>
          <a:prstGeom prst="ellipse">
            <a:avLst/>
          </a:prstGeom>
          <a:noFill/>
          <a:ln w="9525">
            <a:noFill/>
            <a:round/>
          </a:ln>
        </p:spPr>
        <p:txBody>
          <a:bodyPr vert="vert270" wrap="none" anchor="ctr"/>
          <a:lstStyle/>
          <a:p>
            <a:pPr algn="ctr" fontAlgn="auto">
              <a:spcBef>
                <a:spcPts val="0"/>
              </a:spcBef>
              <a:spcAft>
                <a:spcPts val="0"/>
              </a:spcAft>
              <a:defRPr/>
            </a:pPr>
            <a:r>
              <a:rPr lang="ru-RU" sz="4000" b="1" dirty="0">
                <a:solidFill>
                  <a:srgbClr val="FF0000"/>
                </a:solidFill>
                <a:latin typeface="+mn-lt"/>
                <a:cs typeface="Arial" panose="020B0604020202020204" pitchFamily="34" charset="0"/>
              </a:rPr>
              <a:t>Уровни РСЧС</a:t>
            </a:r>
          </a:p>
        </p:txBody>
      </p:sp>
      <p:sp>
        <p:nvSpPr>
          <p:cNvPr id="52227" name="AutoShape 3"/>
          <p:cNvSpPr>
            <a:spLocks noChangeArrowheads="1"/>
          </p:cNvSpPr>
          <p:nvPr/>
        </p:nvSpPr>
        <p:spPr bwMode="auto">
          <a:xfrm>
            <a:off x="3506788" y="1657350"/>
            <a:ext cx="5602287" cy="714375"/>
          </a:xfrm>
          <a:prstGeom prst="actionButtonBlank">
            <a:avLst/>
          </a:prstGeom>
          <a:noFill/>
          <a:ln w="9525">
            <a:noFill/>
            <a:miter lim="800000"/>
            <a:headEnd/>
            <a:tailEnd/>
          </a:ln>
        </p:spPr>
        <p:txBody>
          <a:bodyPr wrap="none" anchor="ctr"/>
          <a:lstStyle/>
          <a:p>
            <a:pPr>
              <a:buSzPct val="85000"/>
            </a:pPr>
            <a:r>
              <a:rPr lang="ru-RU" altLang="zh-CN" sz="2800" b="1">
                <a:solidFill>
                  <a:srgbClr val="0000CC"/>
                </a:solidFill>
                <a:latin typeface="Calibri" pitchFamily="34" charset="0"/>
              </a:rPr>
              <a:t>Федеральный</a:t>
            </a:r>
            <a:r>
              <a:rPr lang="ru-RU" altLang="zh-CN" sz="2800">
                <a:solidFill>
                  <a:srgbClr val="0000CC"/>
                </a:solidFill>
                <a:latin typeface="Calibri" pitchFamily="34" charset="0"/>
              </a:rPr>
              <a:t> </a:t>
            </a:r>
          </a:p>
          <a:p>
            <a:r>
              <a:rPr lang="ru-RU" altLang="zh-CN" sz="2400" b="1" i="1">
                <a:latin typeface="Calibri" pitchFamily="34" charset="0"/>
              </a:rPr>
              <a:t>                           территория всей страны</a:t>
            </a:r>
          </a:p>
        </p:txBody>
      </p:sp>
      <p:sp>
        <p:nvSpPr>
          <p:cNvPr id="84996" name="AutoShape 4"/>
          <p:cNvSpPr>
            <a:spLocks noChangeArrowheads="1"/>
          </p:cNvSpPr>
          <p:nvPr/>
        </p:nvSpPr>
        <p:spPr bwMode="auto">
          <a:xfrm>
            <a:off x="3506788" y="2503488"/>
            <a:ext cx="5602287" cy="1143000"/>
          </a:xfrm>
          <a:prstGeom prst="actionButtonBlank">
            <a:avLst/>
          </a:prstGeom>
          <a:noFill/>
          <a:ln w="9525">
            <a:noFill/>
            <a:miter lim="800000"/>
            <a:headEnd/>
            <a:tailEnd/>
          </a:ln>
        </p:spPr>
        <p:txBody>
          <a:bodyPr wrap="none" anchor="ctr"/>
          <a:lstStyle/>
          <a:p>
            <a:r>
              <a:rPr lang="ru-RU" altLang="zh-CN" sz="2800" b="1" dirty="0">
                <a:solidFill>
                  <a:srgbClr val="0000CC"/>
                </a:solidFill>
                <a:latin typeface="Calibri" pitchFamily="34" charset="0"/>
              </a:rPr>
              <a:t>Межрегиональный</a:t>
            </a:r>
          </a:p>
          <a:p>
            <a:r>
              <a:rPr lang="ru-RU" altLang="zh-CN" sz="2400" i="1" dirty="0">
                <a:latin typeface="Calibri" pitchFamily="34" charset="0"/>
              </a:rPr>
              <a:t>      </a:t>
            </a:r>
            <a:r>
              <a:rPr lang="ru-RU" altLang="zh-CN" sz="2400" b="1" i="1" dirty="0">
                <a:latin typeface="Calibri" pitchFamily="34" charset="0"/>
              </a:rPr>
              <a:t>территория нескольких областей</a:t>
            </a:r>
          </a:p>
          <a:p>
            <a:endParaRPr lang="ru-RU" altLang="zh-CN" sz="2400" i="1" dirty="0">
              <a:latin typeface="Calibri" pitchFamily="34" charset="0"/>
            </a:endParaRPr>
          </a:p>
        </p:txBody>
      </p:sp>
      <p:sp>
        <p:nvSpPr>
          <p:cNvPr id="52229" name="AutoShape 5"/>
          <p:cNvSpPr>
            <a:spLocks noChangeArrowheads="1"/>
          </p:cNvSpPr>
          <p:nvPr/>
        </p:nvSpPr>
        <p:spPr bwMode="auto">
          <a:xfrm>
            <a:off x="3492500" y="3573463"/>
            <a:ext cx="5545138" cy="785812"/>
          </a:xfrm>
          <a:prstGeom prst="actionButtonBlank">
            <a:avLst/>
          </a:prstGeom>
          <a:noFill/>
          <a:ln w="9525">
            <a:noFill/>
            <a:miter lim="800000"/>
            <a:headEnd/>
            <a:tailEnd/>
          </a:ln>
        </p:spPr>
        <p:txBody>
          <a:bodyPr wrap="none" anchor="ctr"/>
          <a:lstStyle/>
          <a:p>
            <a:pPr algn="r"/>
            <a:r>
              <a:rPr lang="ru-RU" altLang="zh-CN" sz="2800" b="1">
                <a:solidFill>
                  <a:srgbClr val="0000CC"/>
                </a:solidFill>
                <a:latin typeface="Calibri" pitchFamily="34" charset="0"/>
              </a:rPr>
              <a:t>Региональный</a:t>
            </a:r>
          </a:p>
          <a:p>
            <a:pPr algn="r"/>
            <a:r>
              <a:rPr lang="ru-RU" altLang="zh-CN" sz="2400" i="1">
                <a:latin typeface="Calibri" pitchFamily="34" charset="0"/>
              </a:rPr>
              <a:t>        </a:t>
            </a:r>
            <a:r>
              <a:rPr lang="ru-RU" altLang="zh-CN" sz="2400" b="1" i="1">
                <a:latin typeface="Calibri" pitchFamily="34" charset="0"/>
              </a:rPr>
              <a:t>территория Воронежской области</a:t>
            </a:r>
          </a:p>
        </p:txBody>
      </p:sp>
      <p:sp>
        <p:nvSpPr>
          <p:cNvPr id="52230" name="AutoShape 6"/>
          <p:cNvSpPr>
            <a:spLocks noChangeArrowheads="1"/>
          </p:cNvSpPr>
          <p:nvPr/>
        </p:nvSpPr>
        <p:spPr bwMode="auto">
          <a:xfrm>
            <a:off x="3419475" y="4652963"/>
            <a:ext cx="5545138" cy="1071562"/>
          </a:xfrm>
          <a:prstGeom prst="actionButtonBlank">
            <a:avLst/>
          </a:prstGeom>
          <a:noFill/>
          <a:ln w="9525">
            <a:noFill/>
            <a:miter lim="800000"/>
            <a:headEnd/>
            <a:tailEnd/>
          </a:ln>
        </p:spPr>
        <p:txBody>
          <a:bodyPr wrap="none" anchor="ctr"/>
          <a:lstStyle/>
          <a:p>
            <a:pPr algn="r"/>
            <a:r>
              <a:rPr lang="ru-RU" altLang="zh-CN" sz="2800" b="1">
                <a:solidFill>
                  <a:srgbClr val="0000CC"/>
                </a:solidFill>
                <a:latin typeface="Calibri" pitchFamily="34" charset="0"/>
              </a:rPr>
              <a:t>Муниципальный</a:t>
            </a:r>
          </a:p>
          <a:p>
            <a:pPr algn="r"/>
            <a:r>
              <a:rPr lang="ru-RU" altLang="zh-CN" sz="2400" i="1">
                <a:latin typeface="Calibri" pitchFamily="34" charset="0"/>
              </a:rPr>
              <a:t>   </a:t>
            </a:r>
            <a:r>
              <a:rPr lang="ru-RU" altLang="zh-CN" sz="2400" b="1" i="1">
                <a:latin typeface="Calibri" pitchFamily="34" charset="0"/>
              </a:rPr>
              <a:t>территория города Воронежа</a:t>
            </a:r>
          </a:p>
        </p:txBody>
      </p:sp>
      <p:sp>
        <p:nvSpPr>
          <p:cNvPr id="52231" name="AutoShape 7"/>
          <p:cNvSpPr>
            <a:spLocks noChangeArrowheads="1"/>
          </p:cNvSpPr>
          <p:nvPr/>
        </p:nvSpPr>
        <p:spPr bwMode="auto">
          <a:xfrm>
            <a:off x="3492500" y="5732463"/>
            <a:ext cx="5543550" cy="1009650"/>
          </a:xfrm>
          <a:prstGeom prst="actionButtonBlank">
            <a:avLst/>
          </a:prstGeom>
          <a:noFill/>
          <a:ln w="9525">
            <a:noFill/>
            <a:miter lim="800000"/>
            <a:headEnd/>
            <a:tailEnd/>
          </a:ln>
        </p:spPr>
        <p:txBody>
          <a:bodyPr wrap="none" anchor="ctr"/>
          <a:lstStyle/>
          <a:p>
            <a:pPr algn="r"/>
            <a:r>
              <a:rPr lang="ru-RU" altLang="zh-CN" sz="2800" b="1">
                <a:solidFill>
                  <a:srgbClr val="0000CC"/>
                </a:solidFill>
                <a:latin typeface="Calibri" pitchFamily="34" charset="0"/>
              </a:rPr>
              <a:t>Объектовый</a:t>
            </a:r>
          </a:p>
          <a:p>
            <a:pPr algn="r"/>
            <a:r>
              <a:rPr lang="ru-RU" altLang="zh-CN" sz="2400" i="1">
                <a:latin typeface="Calibri" pitchFamily="34" charset="0"/>
              </a:rPr>
              <a:t>    </a:t>
            </a:r>
            <a:r>
              <a:rPr lang="ru-RU" altLang="zh-CN" sz="2400" b="1" i="1">
                <a:latin typeface="Calibri" pitchFamily="34" charset="0"/>
              </a:rPr>
              <a:t> территория организации</a:t>
            </a:r>
          </a:p>
        </p:txBody>
      </p:sp>
      <p:sp>
        <p:nvSpPr>
          <p:cNvPr id="34827" name="AutoShape 11"/>
          <p:cNvSpPr>
            <a:spLocks noChangeArrowheads="1"/>
          </p:cNvSpPr>
          <p:nvPr/>
        </p:nvSpPr>
        <p:spPr bwMode="auto">
          <a:xfrm>
            <a:off x="1835785" y="2132965"/>
            <a:ext cx="1325880" cy="3469640"/>
          </a:xfrm>
          <a:prstGeom prst="chevron">
            <a:avLst>
              <a:gd name="adj" fmla="val 72557"/>
            </a:avLst>
          </a:prstGeom>
          <a:solidFill>
            <a:schemeClr val="bg2">
              <a:lumMod val="50000"/>
            </a:schemeClr>
          </a:solidFill>
          <a:ln w="9525">
            <a:noFill/>
            <a:miter lim="800000"/>
          </a:ln>
          <a:effectLst>
            <a:innerShdw blurRad="114300">
              <a:prstClr val="black"/>
            </a:innerShdw>
          </a:effectLst>
        </p:spPr>
        <p:txBody>
          <a:bodyPr wrap="none" anchor="ctr"/>
          <a:lstStyle/>
          <a:p>
            <a:pPr>
              <a:defRPr/>
            </a:pPr>
            <a:endParaRPr lang="" altLang="zh-CN" noProof="1">
              <a:latin typeface="Calibri" panose="020F0502020204030204" pitchFamily="34" charset="0"/>
            </a:endParaRPr>
          </a:p>
        </p:txBody>
      </p:sp>
      <p:sp>
        <p:nvSpPr>
          <p:cNvPr id="17419" name="Прямоугольник 10"/>
          <p:cNvSpPr>
            <a:spLocks noChangeArrowheads="1"/>
          </p:cNvSpPr>
          <p:nvPr/>
        </p:nvSpPr>
        <p:spPr bwMode="auto">
          <a:xfrm>
            <a:off x="706438" y="12700"/>
            <a:ext cx="8016875" cy="1936750"/>
          </a:xfrm>
          <a:prstGeom prst="rect">
            <a:avLst/>
          </a:prstGeom>
          <a:noFill/>
          <a:ln w="9525">
            <a:noFill/>
            <a:miter lim="800000"/>
            <a:headEnd/>
            <a:tailEnd/>
          </a:ln>
        </p:spPr>
        <p:txBody>
          <a:bodyPr>
            <a:spAutoFit/>
          </a:bodyPr>
          <a:lstStyle/>
          <a:p>
            <a:pPr algn="ctr"/>
            <a:r>
              <a:rPr lang="ru-RU" altLang="zh-CN" sz="2400" b="1" dirty="0">
                <a:solidFill>
                  <a:srgbClr val="C00000"/>
                </a:solidFill>
                <a:latin typeface="Calibri" pitchFamily="34" charset="0"/>
              </a:rPr>
              <a:t>Постановление Правительства РФ от 30.12.2003 </a:t>
            </a:r>
            <a:r>
              <a:rPr lang="ru-RU" altLang="zh-CN" sz="2400" b="1" dirty="0">
                <a:solidFill>
                  <a:srgbClr val="C00000"/>
                </a:solidFill>
                <a:latin typeface="Times New Roman" pitchFamily="18" charset="0"/>
              </a:rPr>
              <a:t>№</a:t>
            </a:r>
            <a:r>
              <a:rPr lang="ru-RU" altLang="zh-CN" sz="2400" b="1" dirty="0">
                <a:solidFill>
                  <a:srgbClr val="C00000"/>
                </a:solidFill>
                <a:latin typeface="Calibri" pitchFamily="34" charset="0"/>
              </a:rPr>
              <a:t> 794 </a:t>
            </a:r>
            <a:br>
              <a:rPr lang="ru-RU" altLang="zh-CN" sz="2400" b="1" dirty="0">
                <a:solidFill>
                  <a:srgbClr val="C00000"/>
                </a:solidFill>
                <a:latin typeface="Calibri" pitchFamily="34" charset="0"/>
              </a:rPr>
            </a:br>
            <a:r>
              <a:rPr lang="ru-RU" altLang="zh-CN" sz="2400" b="1" dirty="0">
                <a:solidFill>
                  <a:srgbClr val="C00000"/>
                </a:solidFill>
                <a:latin typeface="Calibri" pitchFamily="34" charset="0"/>
              </a:rPr>
              <a:t>«О единой государственной системе предупреждения </a:t>
            </a:r>
          </a:p>
          <a:p>
            <a:pPr algn="ctr"/>
            <a:r>
              <a:rPr lang="ru-RU" altLang="zh-CN" sz="2400" b="1" dirty="0">
                <a:solidFill>
                  <a:srgbClr val="C00000"/>
                </a:solidFill>
                <a:latin typeface="Calibri" pitchFamily="34" charset="0"/>
              </a:rPr>
              <a:t>и ликвидации чрезвычайных ситуаций»</a:t>
            </a:r>
          </a:p>
          <a:p>
            <a:pPr algn="r"/>
            <a:r>
              <a:rPr lang="ru-RU" altLang="zh-CN" sz="2400" b="1" dirty="0">
                <a:latin typeface="Calibri" pitchFamily="34" charset="0"/>
              </a:rPr>
              <a:t> (ред.  </a:t>
            </a:r>
            <a:r>
              <a:rPr lang="ru-RU" altLang="zh-CN" sz="2400" b="1" dirty="0" smtClean="0">
                <a:latin typeface="Calibri" pitchFamily="34" charset="0"/>
              </a:rPr>
              <a:t>16.06.2022) </a:t>
            </a:r>
            <a:r>
              <a:rPr lang="ru-RU" altLang="zh-CN" sz="2400" b="1" dirty="0">
                <a:solidFill>
                  <a:srgbClr val="C00000"/>
                </a:solidFill>
                <a:latin typeface="Calibri" pitchFamily="34" charset="0"/>
              </a:rPr>
              <a:t/>
            </a:r>
            <a:br>
              <a:rPr lang="ru-RU" altLang="zh-CN" sz="2400" b="1" dirty="0">
                <a:solidFill>
                  <a:srgbClr val="C00000"/>
                </a:solidFill>
                <a:latin typeface="Calibri" pitchFamily="34" charset="0"/>
              </a:rPr>
            </a:br>
            <a:endParaRPr lang="ru-RU" altLang="zh-CN" sz="2400" b="1" dirty="0">
              <a:solidFill>
                <a:srgbClr val="C00000"/>
              </a:solidFill>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8" fill="hold" nodeType="with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1000" fill="hold"/>
                                        <p:tgtEl>
                                          <p:spTgt spid="52226"/>
                                        </p:tgtEl>
                                        <p:attrNameLst>
                                          <p:attrName>ppt_x</p:attrName>
                                        </p:attrNameLst>
                                      </p:cBhvr>
                                      <p:tavLst>
                                        <p:tav tm="0">
                                          <p:val>
                                            <p:strVal val="0-#ppt_w/2"/>
                                          </p:val>
                                        </p:tav>
                                        <p:tav tm="100000">
                                          <p:val>
                                            <p:strVal val="#ppt_x"/>
                                          </p:val>
                                        </p:tav>
                                      </p:tavLst>
                                    </p:anim>
                                    <p:anim calcmode="lin" valueType="num">
                                      <p:cBhvr additive="base">
                                        <p:cTn id="8" dur="1000" fill="hold"/>
                                        <p:tgtEl>
                                          <p:spTgt spid="5222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827"/>
                                        </p:tgtEl>
                                        <p:attrNameLst>
                                          <p:attrName>style.visibility</p:attrName>
                                        </p:attrNameLst>
                                      </p:cBhvr>
                                      <p:to>
                                        <p:strVal val="visible"/>
                                      </p:to>
                                    </p:set>
                                    <p:anim calcmode="lin" valueType="num">
                                      <p:cBhvr additive="base">
                                        <p:cTn id="11" dur="500" fill="hold"/>
                                        <p:tgtEl>
                                          <p:spTgt spid="34827"/>
                                        </p:tgtEl>
                                        <p:attrNameLst>
                                          <p:attrName>ppt_x</p:attrName>
                                        </p:attrNameLst>
                                      </p:cBhvr>
                                      <p:tavLst>
                                        <p:tav tm="0">
                                          <p:val>
                                            <p:strVal val="0-#ppt_w/2"/>
                                          </p:val>
                                        </p:tav>
                                        <p:tav tm="100000">
                                          <p:val>
                                            <p:strVal val="#ppt_x"/>
                                          </p:val>
                                        </p:tav>
                                      </p:tavLst>
                                    </p:anim>
                                    <p:anim calcmode="lin" valueType="num">
                                      <p:cBhvr additive="base">
                                        <p:cTn id="12" dur="500" fill="hold"/>
                                        <p:tgtEl>
                                          <p:spTgt spid="3482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52227"/>
                                        </p:tgtEl>
                                        <p:attrNameLst>
                                          <p:attrName>style.visibility</p:attrName>
                                        </p:attrNameLst>
                                      </p:cBhvr>
                                      <p:to>
                                        <p:strVal val="visible"/>
                                      </p:to>
                                    </p:set>
                                    <p:anim calcmode="lin" valueType="num">
                                      <p:cBhvr>
                                        <p:cTn id="16" dur="500" fill="hold"/>
                                        <p:tgtEl>
                                          <p:spTgt spid="52227"/>
                                        </p:tgtEl>
                                        <p:attrNameLst>
                                          <p:attrName>ppt_w</p:attrName>
                                        </p:attrNameLst>
                                      </p:cBhvr>
                                      <p:tavLst>
                                        <p:tav tm="0">
                                          <p:val>
                                            <p:strVal val="#ppt_w*0.70"/>
                                          </p:val>
                                        </p:tav>
                                        <p:tav tm="100000">
                                          <p:val>
                                            <p:strVal val="#ppt_w"/>
                                          </p:val>
                                        </p:tav>
                                      </p:tavLst>
                                    </p:anim>
                                    <p:anim calcmode="lin" valueType="num">
                                      <p:cBhvr>
                                        <p:cTn id="17" dur="500" fill="hold"/>
                                        <p:tgtEl>
                                          <p:spTgt spid="52227"/>
                                        </p:tgtEl>
                                        <p:attrNameLst>
                                          <p:attrName>ppt_h</p:attrName>
                                        </p:attrNameLst>
                                      </p:cBhvr>
                                      <p:tavLst>
                                        <p:tav tm="0">
                                          <p:val>
                                            <p:strVal val="#ppt_h"/>
                                          </p:val>
                                        </p:tav>
                                        <p:tav tm="100000">
                                          <p:val>
                                            <p:strVal val="#ppt_h"/>
                                          </p:val>
                                        </p:tav>
                                      </p:tavLst>
                                    </p:anim>
                                    <p:animEffect transition="in" filter="fade">
                                      <p:cBhvr>
                                        <p:cTn id="18" dur="500"/>
                                        <p:tgtEl>
                                          <p:spTgt spid="52227"/>
                                        </p:tgtEl>
                                      </p:cBhvr>
                                    </p:animEffect>
                                  </p:childTnLst>
                                </p:cTn>
                              </p:par>
                            </p:childTnLst>
                          </p:cTn>
                        </p:par>
                        <p:par>
                          <p:cTn id="19" fill="hold" nodeType="afterGroup">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84996"/>
                                        </p:tgtEl>
                                        <p:attrNameLst>
                                          <p:attrName>style.visibility</p:attrName>
                                        </p:attrNameLst>
                                      </p:cBhvr>
                                      <p:to>
                                        <p:strVal val="visible"/>
                                      </p:to>
                                    </p:set>
                                    <p:anim calcmode="lin" valueType="num">
                                      <p:cBhvr>
                                        <p:cTn id="22" dur="1000" fill="hold"/>
                                        <p:tgtEl>
                                          <p:spTgt spid="84996"/>
                                        </p:tgtEl>
                                        <p:attrNameLst>
                                          <p:attrName>ppt_w</p:attrName>
                                        </p:attrNameLst>
                                      </p:cBhvr>
                                      <p:tavLst>
                                        <p:tav tm="0">
                                          <p:val>
                                            <p:strVal val="#ppt_w*0.70"/>
                                          </p:val>
                                        </p:tav>
                                        <p:tav tm="100000">
                                          <p:val>
                                            <p:strVal val="#ppt_w"/>
                                          </p:val>
                                        </p:tav>
                                      </p:tavLst>
                                    </p:anim>
                                    <p:anim calcmode="lin" valueType="num">
                                      <p:cBhvr>
                                        <p:cTn id="23" dur="1000" fill="hold"/>
                                        <p:tgtEl>
                                          <p:spTgt spid="84996"/>
                                        </p:tgtEl>
                                        <p:attrNameLst>
                                          <p:attrName>ppt_h</p:attrName>
                                        </p:attrNameLst>
                                      </p:cBhvr>
                                      <p:tavLst>
                                        <p:tav tm="0">
                                          <p:val>
                                            <p:strVal val="#ppt_h"/>
                                          </p:val>
                                        </p:tav>
                                        <p:tav tm="100000">
                                          <p:val>
                                            <p:strVal val="#ppt_h"/>
                                          </p:val>
                                        </p:tav>
                                      </p:tavLst>
                                    </p:anim>
                                    <p:animEffect transition="in" filter="fade">
                                      <p:cBhvr>
                                        <p:cTn id="24" dur="1000"/>
                                        <p:tgtEl>
                                          <p:spTgt spid="84996"/>
                                        </p:tgtEl>
                                      </p:cBhvr>
                                    </p:animEffect>
                                  </p:childTnLst>
                                </p:cTn>
                              </p:par>
                            </p:childTnLst>
                          </p:cTn>
                        </p:par>
                        <p:par>
                          <p:cTn id="25" fill="hold" nodeType="afterGroup">
                            <p:stCondLst>
                              <p:cond delay="2500"/>
                            </p:stCondLst>
                            <p:childTnLst>
                              <p:par>
                                <p:cTn id="26" presetID="55" presetClass="entr" presetSubtype="0" fill="hold" grpId="0" nodeType="afterEffect">
                                  <p:stCondLst>
                                    <p:cond delay="0"/>
                                  </p:stCondLst>
                                  <p:childTnLst>
                                    <p:set>
                                      <p:cBhvr>
                                        <p:cTn id="27" dur="1" fill="hold">
                                          <p:stCondLst>
                                            <p:cond delay="0"/>
                                          </p:stCondLst>
                                        </p:cTn>
                                        <p:tgtEl>
                                          <p:spTgt spid="52229"/>
                                        </p:tgtEl>
                                        <p:attrNameLst>
                                          <p:attrName>style.visibility</p:attrName>
                                        </p:attrNameLst>
                                      </p:cBhvr>
                                      <p:to>
                                        <p:strVal val="visible"/>
                                      </p:to>
                                    </p:set>
                                    <p:anim calcmode="lin" valueType="num">
                                      <p:cBhvr>
                                        <p:cTn id="28" dur="1000" fill="hold"/>
                                        <p:tgtEl>
                                          <p:spTgt spid="52229"/>
                                        </p:tgtEl>
                                        <p:attrNameLst>
                                          <p:attrName>ppt_w</p:attrName>
                                        </p:attrNameLst>
                                      </p:cBhvr>
                                      <p:tavLst>
                                        <p:tav tm="0">
                                          <p:val>
                                            <p:strVal val="#ppt_w*0.70"/>
                                          </p:val>
                                        </p:tav>
                                        <p:tav tm="100000">
                                          <p:val>
                                            <p:strVal val="#ppt_w"/>
                                          </p:val>
                                        </p:tav>
                                      </p:tavLst>
                                    </p:anim>
                                    <p:anim calcmode="lin" valueType="num">
                                      <p:cBhvr>
                                        <p:cTn id="29" dur="1000" fill="hold"/>
                                        <p:tgtEl>
                                          <p:spTgt spid="52229"/>
                                        </p:tgtEl>
                                        <p:attrNameLst>
                                          <p:attrName>ppt_h</p:attrName>
                                        </p:attrNameLst>
                                      </p:cBhvr>
                                      <p:tavLst>
                                        <p:tav tm="0">
                                          <p:val>
                                            <p:strVal val="#ppt_h"/>
                                          </p:val>
                                        </p:tav>
                                        <p:tav tm="100000">
                                          <p:val>
                                            <p:strVal val="#ppt_h"/>
                                          </p:val>
                                        </p:tav>
                                      </p:tavLst>
                                    </p:anim>
                                    <p:animEffect transition="in" filter="fade">
                                      <p:cBhvr>
                                        <p:cTn id="30" dur="1000"/>
                                        <p:tgtEl>
                                          <p:spTgt spid="52229"/>
                                        </p:tgtEl>
                                      </p:cBhvr>
                                    </p:animEffect>
                                  </p:childTnLst>
                                </p:cTn>
                              </p:par>
                            </p:childTnLst>
                          </p:cTn>
                        </p:par>
                        <p:par>
                          <p:cTn id="31" fill="hold" nodeType="afterGroup">
                            <p:stCondLst>
                              <p:cond delay="3500"/>
                            </p:stCondLst>
                            <p:childTnLst>
                              <p:par>
                                <p:cTn id="32" presetID="55" presetClass="entr" presetSubtype="0" fill="hold" grpId="0" nodeType="afterEffect">
                                  <p:stCondLst>
                                    <p:cond delay="0"/>
                                  </p:stCondLst>
                                  <p:childTnLst>
                                    <p:set>
                                      <p:cBhvr>
                                        <p:cTn id="33" dur="1" fill="hold">
                                          <p:stCondLst>
                                            <p:cond delay="0"/>
                                          </p:stCondLst>
                                        </p:cTn>
                                        <p:tgtEl>
                                          <p:spTgt spid="52230"/>
                                        </p:tgtEl>
                                        <p:attrNameLst>
                                          <p:attrName>style.visibility</p:attrName>
                                        </p:attrNameLst>
                                      </p:cBhvr>
                                      <p:to>
                                        <p:strVal val="visible"/>
                                      </p:to>
                                    </p:set>
                                    <p:anim calcmode="lin" valueType="num">
                                      <p:cBhvr>
                                        <p:cTn id="34" dur="2000" fill="hold"/>
                                        <p:tgtEl>
                                          <p:spTgt spid="52230"/>
                                        </p:tgtEl>
                                        <p:attrNameLst>
                                          <p:attrName>ppt_w</p:attrName>
                                        </p:attrNameLst>
                                      </p:cBhvr>
                                      <p:tavLst>
                                        <p:tav tm="0">
                                          <p:val>
                                            <p:strVal val="#ppt_w*0.70"/>
                                          </p:val>
                                        </p:tav>
                                        <p:tav tm="100000">
                                          <p:val>
                                            <p:strVal val="#ppt_w"/>
                                          </p:val>
                                        </p:tav>
                                      </p:tavLst>
                                    </p:anim>
                                    <p:anim calcmode="lin" valueType="num">
                                      <p:cBhvr>
                                        <p:cTn id="35" dur="2000" fill="hold"/>
                                        <p:tgtEl>
                                          <p:spTgt spid="52230"/>
                                        </p:tgtEl>
                                        <p:attrNameLst>
                                          <p:attrName>ppt_h</p:attrName>
                                        </p:attrNameLst>
                                      </p:cBhvr>
                                      <p:tavLst>
                                        <p:tav tm="0">
                                          <p:val>
                                            <p:strVal val="#ppt_h"/>
                                          </p:val>
                                        </p:tav>
                                        <p:tav tm="100000">
                                          <p:val>
                                            <p:strVal val="#ppt_h"/>
                                          </p:val>
                                        </p:tav>
                                      </p:tavLst>
                                    </p:anim>
                                    <p:animEffect transition="in" filter="fade">
                                      <p:cBhvr>
                                        <p:cTn id="36" dur="2000"/>
                                        <p:tgtEl>
                                          <p:spTgt spid="52230"/>
                                        </p:tgtEl>
                                      </p:cBhvr>
                                    </p:animEffect>
                                  </p:childTnLst>
                                </p:cTn>
                              </p:par>
                            </p:childTnLst>
                          </p:cTn>
                        </p:par>
                        <p:par>
                          <p:cTn id="37" fill="hold" nodeType="afterGroup">
                            <p:stCondLst>
                              <p:cond delay="5500"/>
                            </p:stCondLst>
                            <p:childTnLst>
                              <p:par>
                                <p:cTn id="38" presetID="55" presetClass="entr" presetSubtype="0" fill="hold" grpId="0" nodeType="afterEffect">
                                  <p:stCondLst>
                                    <p:cond delay="0"/>
                                  </p:stCondLst>
                                  <p:childTnLst>
                                    <p:set>
                                      <p:cBhvr>
                                        <p:cTn id="39" dur="1" fill="hold">
                                          <p:stCondLst>
                                            <p:cond delay="0"/>
                                          </p:stCondLst>
                                        </p:cTn>
                                        <p:tgtEl>
                                          <p:spTgt spid="52231"/>
                                        </p:tgtEl>
                                        <p:attrNameLst>
                                          <p:attrName>style.visibility</p:attrName>
                                        </p:attrNameLst>
                                      </p:cBhvr>
                                      <p:to>
                                        <p:strVal val="visible"/>
                                      </p:to>
                                    </p:set>
                                    <p:anim calcmode="lin" valueType="num">
                                      <p:cBhvr>
                                        <p:cTn id="40" dur="2000" fill="hold"/>
                                        <p:tgtEl>
                                          <p:spTgt spid="52231"/>
                                        </p:tgtEl>
                                        <p:attrNameLst>
                                          <p:attrName>ppt_w</p:attrName>
                                        </p:attrNameLst>
                                      </p:cBhvr>
                                      <p:tavLst>
                                        <p:tav tm="0">
                                          <p:val>
                                            <p:strVal val="#ppt_w*0.70"/>
                                          </p:val>
                                        </p:tav>
                                        <p:tav tm="100000">
                                          <p:val>
                                            <p:strVal val="#ppt_w"/>
                                          </p:val>
                                        </p:tav>
                                      </p:tavLst>
                                    </p:anim>
                                    <p:anim calcmode="lin" valueType="num">
                                      <p:cBhvr>
                                        <p:cTn id="41" dur="2000" fill="hold"/>
                                        <p:tgtEl>
                                          <p:spTgt spid="52231"/>
                                        </p:tgtEl>
                                        <p:attrNameLst>
                                          <p:attrName>ppt_h</p:attrName>
                                        </p:attrNameLst>
                                      </p:cBhvr>
                                      <p:tavLst>
                                        <p:tav tm="0">
                                          <p:val>
                                            <p:strVal val="#ppt_h"/>
                                          </p:val>
                                        </p:tav>
                                        <p:tav tm="100000">
                                          <p:val>
                                            <p:strVal val="#ppt_h"/>
                                          </p:val>
                                        </p:tav>
                                      </p:tavLst>
                                    </p:anim>
                                    <p:animEffect transition="in" filter="fade">
                                      <p:cBhvr>
                                        <p:cTn id="42" dur="2000"/>
                                        <p:tgtEl>
                                          <p:spTgt spid="5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84996" grpId="0"/>
      <p:bldP spid="52229" grpId="0"/>
      <p:bldP spid="52230" grpId="0"/>
      <p:bldP spid="522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0" name="Rectangle 4"/>
          <p:cNvSpPr>
            <a:spLocks noChangeArrowheads="1"/>
          </p:cNvSpPr>
          <p:nvPr/>
        </p:nvSpPr>
        <p:spPr bwMode="auto">
          <a:xfrm>
            <a:off x="2714625" y="1041400"/>
            <a:ext cx="792163" cy="431800"/>
          </a:xfrm>
          <a:prstGeom prst="rect">
            <a:avLst/>
          </a:prstGeom>
          <a:noFill/>
          <a:ln w="9525" algn="ctr">
            <a:noFill/>
            <a:miter lim="800000"/>
          </a:ln>
          <a:effectLst/>
        </p:spPr>
        <p:txBody>
          <a:bodyPr wrap="none" anchor="ctr"/>
          <a:lstStyle/>
          <a:p>
            <a:pPr marL="342900" indent="-342900" algn="ctr">
              <a:defRPr/>
            </a:pPr>
            <a:endParaRPr lang="ru-RU" altLang="zh-CN" sz="1400">
              <a:effectLst>
                <a:outerShdw blurRad="38100" dist="38100" dir="2700000" algn="tl">
                  <a:srgbClr val="C0C0C0"/>
                </a:outerShdw>
              </a:effectLst>
              <a:latin typeface="Calibri" pitchFamily="34" charset="0"/>
            </a:endParaRPr>
          </a:p>
        </p:txBody>
      </p:sp>
      <p:sp>
        <p:nvSpPr>
          <p:cNvPr id="188421" name="Rectangle 5"/>
          <p:cNvSpPr>
            <a:spLocks noChangeArrowheads="1"/>
          </p:cNvSpPr>
          <p:nvPr/>
        </p:nvSpPr>
        <p:spPr bwMode="auto">
          <a:xfrm>
            <a:off x="1835150" y="1773238"/>
            <a:ext cx="73025" cy="71437"/>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24" name="Rectangle 8"/>
          <p:cNvSpPr>
            <a:spLocks noChangeArrowheads="1"/>
          </p:cNvSpPr>
          <p:nvPr/>
        </p:nvSpPr>
        <p:spPr bwMode="auto">
          <a:xfrm>
            <a:off x="3419475" y="4652963"/>
            <a:ext cx="914400" cy="914400"/>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25" name="Rectangle 9"/>
          <p:cNvSpPr>
            <a:spLocks noChangeArrowheads="1"/>
          </p:cNvSpPr>
          <p:nvPr/>
        </p:nvSpPr>
        <p:spPr bwMode="auto">
          <a:xfrm>
            <a:off x="2484438" y="2420938"/>
            <a:ext cx="914400" cy="914400"/>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26" name="Rectangle 10"/>
          <p:cNvSpPr>
            <a:spLocks noChangeArrowheads="1"/>
          </p:cNvSpPr>
          <p:nvPr/>
        </p:nvSpPr>
        <p:spPr bwMode="auto">
          <a:xfrm>
            <a:off x="1908175" y="2852738"/>
            <a:ext cx="914400" cy="914400"/>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27" name="Rectangle 11"/>
          <p:cNvSpPr>
            <a:spLocks noChangeArrowheads="1"/>
          </p:cNvSpPr>
          <p:nvPr/>
        </p:nvSpPr>
        <p:spPr bwMode="auto">
          <a:xfrm>
            <a:off x="2843213" y="3573463"/>
            <a:ext cx="914400" cy="914400"/>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28" name="Rectangle 12"/>
          <p:cNvSpPr>
            <a:spLocks noChangeArrowheads="1"/>
          </p:cNvSpPr>
          <p:nvPr/>
        </p:nvSpPr>
        <p:spPr bwMode="auto">
          <a:xfrm>
            <a:off x="1835150" y="3357563"/>
            <a:ext cx="914400" cy="914400"/>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441" name="Rectangle 13"/>
          <p:cNvSpPr>
            <a:spLocks noChangeArrowheads="1"/>
          </p:cNvSpPr>
          <p:nvPr/>
        </p:nvSpPr>
        <p:spPr bwMode="auto">
          <a:xfrm>
            <a:off x="4787900" y="4292600"/>
            <a:ext cx="3889375" cy="1439863"/>
          </a:xfrm>
          <a:prstGeom prst="rect">
            <a:avLst/>
          </a:prstGeom>
          <a:noFill/>
          <a:ln w="9525">
            <a:noFill/>
            <a:miter lim="800000"/>
            <a:headEnd/>
            <a:tailEnd/>
          </a:ln>
        </p:spPr>
        <p:txBody>
          <a:bodyPr wrap="none" anchor="ctr"/>
          <a:lstStyle/>
          <a:p>
            <a:pPr marL="342900" indent="-342900" algn="ctr"/>
            <a:r>
              <a:rPr lang="ru-RU" altLang="ru-RU" sz="2000" b="1">
                <a:latin typeface="Calibri" pitchFamily="34" charset="0"/>
              </a:rPr>
              <a:t>Воронежская территориальная </a:t>
            </a:r>
          </a:p>
          <a:p>
            <a:pPr marL="342900" indent="-342900" algn="ctr"/>
            <a:r>
              <a:rPr lang="ru-RU" altLang="ru-RU" sz="2000" b="1">
                <a:latin typeface="Calibri" pitchFamily="34" charset="0"/>
              </a:rPr>
              <a:t>подсистема РСЧС</a:t>
            </a:r>
          </a:p>
          <a:p>
            <a:pPr marL="342900" indent="-342900" algn="ctr"/>
            <a:endParaRPr lang="ru-RU" altLang="ru-RU" sz="2000" b="1">
              <a:latin typeface="Calibri" pitchFamily="34" charset="0"/>
            </a:endParaRPr>
          </a:p>
          <a:p>
            <a:pPr marL="342900" indent="-342900" algn="ctr"/>
            <a:r>
              <a:rPr lang="ru-RU" altLang="ru-RU" sz="2000" b="1">
                <a:latin typeface="Calibri" pitchFamily="34" charset="0"/>
              </a:rPr>
              <a:t>ВТП РСЧС</a:t>
            </a:r>
          </a:p>
        </p:txBody>
      </p:sp>
      <p:sp>
        <p:nvSpPr>
          <p:cNvPr id="188430" name="Rectangle 14"/>
          <p:cNvSpPr>
            <a:spLocks noChangeArrowheads="1"/>
          </p:cNvSpPr>
          <p:nvPr/>
        </p:nvSpPr>
        <p:spPr bwMode="auto">
          <a:xfrm>
            <a:off x="214313" y="2420938"/>
            <a:ext cx="4143375" cy="865187"/>
          </a:xfrm>
          <a:prstGeom prst="rect">
            <a:avLst/>
          </a:prstGeom>
          <a:noFill/>
          <a:ln w="9525" algn="ctr">
            <a:noFill/>
            <a:miter lim="800000"/>
          </a:ln>
          <a:effectLst/>
        </p:spPr>
        <p:txBody>
          <a:bodyPr wrap="none" anchor="ctr"/>
          <a:lstStyle/>
          <a:p>
            <a:pPr marL="342900" indent="-342900" algn="ctr">
              <a:defRPr/>
            </a:pPr>
            <a:endParaRPr lang="ru-RU" altLang="zh-CN">
              <a:effectLst>
                <a:outerShdw blurRad="38100" dist="38100" dir="2700000" algn="tl">
                  <a:srgbClr val="C0C0C0"/>
                </a:outerShdw>
              </a:effectLst>
              <a:latin typeface="Calibri" pitchFamily="34" charset="0"/>
            </a:endParaRPr>
          </a:p>
        </p:txBody>
      </p:sp>
      <p:sp>
        <p:nvSpPr>
          <p:cNvPr id="31754" name="Rectangle 16"/>
          <p:cNvSpPr/>
          <p:nvPr/>
        </p:nvSpPr>
        <p:spPr>
          <a:xfrm>
            <a:off x="3601082" y="2352675"/>
            <a:ext cx="1800225" cy="500063"/>
          </a:xfrm>
          <a:prstGeom prst="rect">
            <a:avLst/>
          </a:prstGeom>
          <a:solidFill>
            <a:schemeClr val="bg2">
              <a:lumMod val="50000"/>
            </a:schemeClr>
          </a:solidFill>
          <a:ln>
            <a:solidFill>
              <a:schemeClr val="tx1"/>
            </a:solidFill>
            <a:headEnd type="none" w="med" len="med"/>
            <a:tailEnd type="none" w="med" len="med"/>
          </a:ln>
          <a:scene3d>
            <a:camera prst="orthographicFront"/>
            <a:lightRig rig="threePt" dir="t"/>
          </a:scene3d>
          <a:sp3d>
            <a:bevelT prst="angle"/>
          </a:sp3d>
        </p:spPr>
        <p:style>
          <a:lnRef idx="1">
            <a:schemeClr val="accent3"/>
          </a:lnRef>
          <a:fillRef idx="3">
            <a:schemeClr val="accent3"/>
          </a:fillRef>
          <a:effectRef idx="2">
            <a:schemeClr val="accent3"/>
          </a:effectRef>
          <a:fontRef idx="minor">
            <a:schemeClr val="lt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indent="-342900" algn="ctr" eaLnBrk="1" hangingPunct="1">
              <a:defRPr/>
            </a:pPr>
            <a:r>
              <a:rPr lang="en-US" altLang="ru-RU" sz="2400" b="1" noProof="1">
                <a:solidFill>
                  <a:srgbClr val="C00000"/>
                </a:solidFill>
              </a:rPr>
              <a:t>РСЧС</a:t>
            </a:r>
          </a:p>
        </p:txBody>
      </p:sp>
      <p:sp>
        <p:nvSpPr>
          <p:cNvPr id="31755" name="Rectangle 17"/>
          <p:cNvSpPr/>
          <p:nvPr/>
        </p:nvSpPr>
        <p:spPr>
          <a:xfrm>
            <a:off x="179385" y="3357563"/>
            <a:ext cx="4214812" cy="785812"/>
          </a:xfrm>
          <a:prstGeom prst="rect">
            <a:avLst/>
          </a:prstGeom>
          <a:solidFill>
            <a:schemeClr val="bg2">
              <a:lumMod val="50000"/>
            </a:schemeClr>
          </a:solidFill>
          <a:ln>
            <a:solidFill>
              <a:schemeClr val="tx1"/>
            </a:solidFill>
            <a:headEnd type="none" w="med" len="med"/>
            <a:tailEnd type="none" w="med" len="med"/>
          </a:ln>
          <a:scene3d>
            <a:camera prst="orthographicFront"/>
            <a:lightRig rig="threePt" dir="t"/>
          </a:scene3d>
          <a:sp3d>
            <a:bevelT prst="angle"/>
          </a:sp3d>
        </p:spPr>
        <p:style>
          <a:lnRef idx="1">
            <a:schemeClr val="accent3"/>
          </a:lnRef>
          <a:fillRef idx="3">
            <a:schemeClr val="accent3"/>
          </a:fillRef>
          <a:effectRef idx="2">
            <a:schemeClr val="accent3"/>
          </a:effectRef>
          <a:fontRef idx="minor">
            <a:schemeClr val="lt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indent="-342900" algn="ctr" eaLnBrk="1" hangingPunct="1">
              <a:defRPr/>
            </a:pPr>
            <a:r>
              <a:rPr lang="en-US" altLang="ru-RU" sz="2400" b="1" noProof="1">
                <a:solidFill>
                  <a:srgbClr val="C00000"/>
                </a:solidFill>
              </a:rPr>
              <a:t>ФУНКЦИОНАЛЬНЫЕ</a:t>
            </a:r>
          </a:p>
          <a:p>
            <a:pPr marL="342900" indent="-342900" algn="ctr" eaLnBrk="1" hangingPunct="1">
              <a:defRPr/>
            </a:pPr>
            <a:r>
              <a:rPr lang="en-US" altLang="ru-RU" sz="2400" b="1" noProof="1">
                <a:solidFill>
                  <a:srgbClr val="C00000"/>
                </a:solidFill>
              </a:rPr>
              <a:t> ПОДСИСТЕМЫ</a:t>
            </a:r>
          </a:p>
        </p:txBody>
      </p:sp>
      <p:sp>
        <p:nvSpPr>
          <p:cNvPr id="31756" name="Rectangle 18"/>
          <p:cNvSpPr/>
          <p:nvPr/>
        </p:nvSpPr>
        <p:spPr>
          <a:xfrm>
            <a:off x="4716463" y="3357563"/>
            <a:ext cx="4214812" cy="785812"/>
          </a:xfrm>
          <a:prstGeom prst="rect">
            <a:avLst/>
          </a:prstGeom>
          <a:solidFill>
            <a:schemeClr val="bg2">
              <a:lumMod val="50000"/>
            </a:schemeClr>
          </a:solidFill>
          <a:ln>
            <a:solidFill>
              <a:schemeClr val="tx1"/>
            </a:solidFill>
            <a:headEnd type="none" w="med" len="med"/>
            <a:tailEnd type="none" w="med" len="med"/>
          </a:ln>
          <a:scene3d>
            <a:camera prst="orthographicFront"/>
            <a:lightRig rig="threePt" dir="t"/>
          </a:scene3d>
          <a:sp3d>
            <a:bevelT prst="angle"/>
          </a:sp3d>
        </p:spPr>
        <p:style>
          <a:lnRef idx="1">
            <a:schemeClr val="accent3"/>
          </a:lnRef>
          <a:fillRef idx="3">
            <a:schemeClr val="accent3"/>
          </a:fillRef>
          <a:effectRef idx="2">
            <a:schemeClr val="accent3"/>
          </a:effectRef>
          <a:fontRef idx="minor">
            <a:schemeClr val="lt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indent="-342900" algn="ctr" eaLnBrk="1" hangingPunct="1">
              <a:defRPr/>
            </a:pPr>
            <a:r>
              <a:rPr lang="en-US" altLang="ru-RU" sz="2400" b="1" noProof="1">
                <a:solidFill>
                  <a:srgbClr val="C00000"/>
                </a:solidFill>
              </a:rPr>
              <a:t>ТЕРРИТОРИАЛЬНЫЕ</a:t>
            </a:r>
          </a:p>
          <a:p>
            <a:pPr marL="342900" indent="-342900" algn="ctr" eaLnBrk="1" hangingPunct="1">
              <a:defRPr/>
            </a:pPr>
            <a:r>
              <a:rPr lang="en-US" altLang="ru-RU" sz="2400" b="1" noProof="1">
                <a:solidFill>
                  <a:srgbClr val="C00000"/>
                </a:solidFill>
              </a:rPr>
              <a:t> ПОДСИСТЕМЫ</a:t>
            </a:r>
          </a:p>
        </p:txBody>
      </p:sp>
      <p:sp>
        <p:nvSpPr>
          <p:cNvPr id="188436" name="Line 20"/>
          <p:cNvSpPr>
            <a:spLocks noChangeShapeType="1"/>
          </p:cNvSpPr>
          <p:nvPr/>
        </p:nvSpPr>
        <p:spPr bwMode="auto">
          <a:xfrm flipH="1">
            <a:off x="2411413" y="2133600"/>
            <a:ext cx="2016125" cy="574675"/>
          </a:xfrm>
          <a:prstGeom prst="line">
            <a:avLst/>
          </a:prstGeom>
          <a:noFill/>
          <a:ln w="9525">
            <a:noFill/>
            <a:round/>
            <a:tailEnd type="triangle" w="med" len="me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37" name="Line 21"/>
          <p:cNvSpPr>
            <a:spLocks noChangeShapeType="1"/>
          </p:cNvSpPr>
          <p:nvPr/>
        </p:nvSpPr>
        <p:spPr bwMode="auto">
          <a:xfrm flipH="1">
            <a:off x="2411413" y="2133600"/>
            <a:ext cx="2087562" cy="647700"/>
          </a:xfrm>
          <a:prstGeom prst="line">
            <a:avLst/>
          </a:prstGeom>
          <a:noFill/>
          <a:ln w="9525">
            <a:noFill/>
            <a:round/>
            <a:tailEnd type="triangle" w="med" len="me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38" name="Line 22"/>
          <p:cNvSpPr>
            <a:spLocks noChangeShapeType="1"/>
          </p:cNvSpPr>
          <p:nvPr/>
        </p:nvSpPr>
        <p:spPr bwMode="auto">
          <a:xfrm>
            <a:off x="2411413" y="2492375"/>
            <a:ext cx="0" cy="0"/>
          </a:xfrm>
          <a:prstGeom prst="line">
            <a:avLst/>
          </a:prstGeom>
          <a:noFill/>
          <a:ln w="9525">
            <a:no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0" name="Line 24"/>
          <p:cNvSpPr>
            <a:spLocks noChangeShapeType="1"/>
          </p:cNvSpPr>
          <p:nvPr/>
        </p:nvSpPr>
        <p:spPr bwMode="auto">
          <a:xfrm flipV="1">
            <a:off x="2124075" y="3068638"/>
            <a:ext cx="0" cy="288925"/>
          </a:xfrm>
          <a:prstGeom prst="line">
            <a:avLst/>
          </a:prstGeom>
          <a:noFill/>
          <a:ln w="9525">
            <a:solidFill>
              <a:schemeClr val="tx1"/>
            </a:solid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1" name="Line 25"/>
          <p:cNvSpPr>
            <a:spLocks noChangeShapeType="1"/>
          </p:cNvSpPr>
          <p:nvPr/>
        </p:nvSpPr>
        <p:spPr bwMode="auto">
          <a:xfrm flipH="1" flipV="1">
            <a:off x="6845300" y="2781300"/>
            <a:ext cx="144463" cy="1223963"/>
          </a:xfrm>
          <a:prstGeom prst="line">
            <a:avLst/>
          </a:prstGeom>
          <a:noFill/>
          <a:ln w="9525">
            <a:no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2" name="Line 26"/>
          <p:cNvSpPr>
            <a:spLocks noChangeShapeType="1"/>
          </p:cNvSpPr>
          <p:nvPr/>
        </p:nvSpPr>
        <p:spPr bwMode="auto">
          <a:xfrm flipV="1">
            <a:off x="6804025" y="3068638"/>
            <a:ext cx="0" cy="288925"/>
          </a:xfrm>
          <a:prstGeom prst="line">
            <a:avLst/>
          </a:prstGeom>
          <a:noFill/>
          <a:ln w="9525">
            <a:solidFill>
              <a:schemeClr val="tx1"/>
            </a:solid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3" name="Line 27"/>
          <p:cNvSpPr>
            <a:spLocks noChangeShapeType="1"/>
          </p:cNvSpPr>
          <p:nvPr/>
        </p:nvSpPr>
        <p:spPr bwMode="auto">
          <a:xfrm>
            <a:off x="2124075" y="3068638"/>
            <a:ext cx="4679950" cy="0"/>
          </a:xfrm>
          <a:prstGeom prst="line">
            <a:avLst/>
          </a:prstGeom>
          <a:noFill/>
          <a:ln w="9525">
            <a:solidFill>
              <a:schemeClr val="tx1"/>
            </a:solid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4" name="Line 28"/>
          <p:cNvSpPr>
            <a:spLocks noChangeShapeType="1"/>
          </p:cNvSpPr>
          <p:nvPr/>
        </p:nvSpPr>
        <p:spPr bwMode="auto">
          <a:xfrm>
            <a:off x="4500563" y="2133600"/>
            <a:ext cx="0" cy="431800"/>
          </a:xfrm>
          <a:prstGeom prst="line">
            <a:avLst/>
          </a:prstGeom>
          <a:noFill/>
          <a:ln w="9525">
            <a:no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5" name="Line 29"/>
          <p:cNvSpPr>
            <a:spLocks noChangeShapeType="1"/>
          </p:cNvSpPr>
          <p:nvPr/>
        </p:nvSpPr>
        <p:spPr bwMode="auto">
          <a:xfrm>
            <a:off x="4500563" y="2133600"/>
            <a:ext cx="0" cy="287338"/>
          </a:xfrm>
          <a:prstGeom prst="line">
            <a:avLst/>
          </a:prstGeom>
          <a:noFill/>
          <a:ln w="9525">
            <a:no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6" name="Line 30"/>
          <p:cNvSpPr>
            <a:spLocks noChangeShapeType="1"/>
          </p:cNvSpPr>
          <p:nvPr/>
        </p:nvSpPr>
        <p:spPr bwMode="auto">
          <a:xfrm>
            <a:off x="4500563" y="2852738"/>
            <a:ext cx="0" cy="214312"/>
          </a:xfrm>
          <a:prstGeom prst="line">
            <a:avLst/>
          </a:prstGeom>
          <a:noFill/>
          <a:ln w="9525">
            <a:solidFill>
              <a:schemeClr val="tx1"/>
            </a:solid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8447" name="Rectangle 31"/>
          <p:cNvSpPr>
            <a:spLocks noChangeArrowheads="1"/>
          </p:cNvSpPr>
          <p:nvPr/>
        </p:nvSpPr>
        <p:spPr bwMode="auto">
          <a:xfrm>
            <a:off x="4786313" y="3214688"/>
            <a:ext cx="4178300" cy="1000125"/>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8448" name="Rectangle 32"/>
          <p:cNvSpPr>
            <a:spLocks noChangeArrowheads="1"/>
          </p:cNvSpPr>
          <p:nvPr/>
        </p:nvSpPr>
        <p:spPr bwMode="auto">
          <a:xfrm>
            <a:off x="4857750" y="3500438"/>
            <a:ext cx="3962400" cy="1000125"/>
          </a:xfrm>
          <a:prstGeom prst="rect">
            <a:avLst/>
          </a:prstGeom>
          <a:noFill/>
          <a:ln w="9525" algn="ctr">
            <a:noFill/>
            <a:miter lim="800000"/>
          </a:ln>
          <a:effectLst/>
        </p:spPr>
        <p:txBody>
          <a:bodyPr wrap="none" anchor="ctr"/>
          <a:lstStyle/>
          <a:p>
            <a:pPr>
              <a:defRPr/>
            </a:pPr>
            <a:endParaRPr lang="ru-RU" altLang="zh-CN">
              <a:effectLst>
                <a:outerShdw blurRad="38100" dist="38100" dir="2700000" algn="tl">
                  <a:srgbClr val="C0C0C0"/>
                </a:outerShdw>
              </a:effectLst>
              <a:latin typeface="Times New Roman" pitchFamily="18" charset="0"/>
            </a:endParaRPr>
          </a:p>
        </p:txBody>
      </p:sp>
      <p:sp>
        <p:nvSpPr>
          <p:cNvPr id="18464" name="Rectangle 34"/>
          <p:cNvSpPr>
            <a:spLocks noChangeArrowheads="1"/>
          </p:cNvSpPr>
          <p:nvPr/>
        </p:nvSpPr>
        <p:spPr bwMode="auto">
          <a:xfrm>
            <a:off x="357188" y="4000500"/>
            <a:ext cx="4105275" cy="2160588"/>
          </a:xfrm>
          <a:prstGeom prst="rect">
            <a:avLst/>
          </a:prstGeom>
          <a:noFill/>
          <a:ln w="9525">
            <a:noFill/>
            <a:miter lim="800000"/>
            <a:headEnd/>
            <a:tailEnd/>
          </a:ln>
        </p:spPr>
        <p:txBody>
          <a:bodyPr wrap="none" anchor="ctr"/>
          <a:lstStyle/>
          <a:p>
            <a:pPr marL="342900" indent="-342900" algn="ctr"/>
            <a:endParaRPr lang="ru-RU" altLang="ru-RU" sz="2000" b="1">
              <a:latin typeface="Calibri" pitchFamily="34" charset="0"/>
            </a:endParaRPr>
          </a:p>
        </p:txBody>
      </p:sp>
      <p:sp>
        <p:nvSpPr>
          <p:cNvPr id="29" name="Line 25"/>
          <p:cNvSpPr>
            <a:spLocks noChangeShapeType="1"/>
          </p:cNvSpPr>
          <p:nvPr/>
        </p:nvSpPr>
        <p:spPr bwMode="auto">
          <a:xfrm flipH="1" flipV="1">
            <a:off x="6786563" y="2714625"/>
            <a:ext cx="144462" cy="1223963"/>
          </a:xfrm>
          <a:prstGeom prst="line">
            <a:avLst/>
          </a:prstGeom>
          <a:noFill/>
          <a:ln w="9525">
            <a:noFill/>
            <a:round/>
          </a:ln>
          <a:effectLst/>
        </p:spPr>
        <p:txBody>
          <a:bodyPr/>
          <a:lstStyle/>
          <a:p>
            <a:pPr fontAlgn="auto">
              <a:spcBef>
                <a:spcPts val="0"/>
              </a:spcBef>
              <a:spcAft>
                <a:spcPts val="0"/>
              </a:spcAft>
              <a:defRPr/>
            </a:pPr>
            <a:endParaRPr lang="ru-RU" altLang="en-US">
              <a:effectLst>
                <a:outerShdw blurRad="38100" dist="38100" dir="2700000" algn="tl">
                  <a:srgbClr val="FFFFFF"/>
                </a:outerShdw>
              </a:effectLst>
              <a:latin typeface="Times New Roman" panose="02020603050405020304" pitchFamily="18" charset="0"/>
            </a:endParaRPr>
          </a:p>
        </p:txBody>
      </p:sp>
      <p:sp>
        <p:nvSpPr>
          <p:cNvPr id="18466" name="Номер слайда 31"/>
          <p:cNvSpPr>
            <a:spLocks noGrp="1" noChangeArrowheads="1"/>
          </p:cNvSpPr>
          <p:nvPr>
            <p:ph type="sldNum" sz="quarter" idx="12"/>
          </p:nvPr>
        </p:nvSpPr>
        <p:spPr bwMode="auto">
          <a:xfrm>
            <a:off x="8459788" y="6524625"/>
            <a:ext cx="504825" cy="333375"/>
          </a:xfrm>
          <a:noFill/>
          <a:ln>
            <a:miter lim="800000"/>
            <a:headEnd/>
            <a:tailEnd/>
          </a:ln>
        </p:spPr>
        <p:txBody>
          <a:bodyPr/>
          <a:lstStyle/>
          <a:p>
            <a:fld id="{4C4091F5-4FE7-45DC-B689-64C336D8A193}" type="slidenum">
              <a:rPr lang="ru-RU" altLang="ru-RU" smtClean="0"/>
              <a:pPr/>
              <a:t>17</a:t>
            </a:fld>
            <a:endParaRPr lang="ru-RU" altLang="ru-RU" smtClean="0"/>
          </a:p>
        </p:txBody>
      </p:sp>
      <p:sp>
        <p:nvSpPr>
          <p:cNvPr id="18467" name="Прямоугольник 31"/>
          <p:cNvSpPr>
            <a:spLocks noChangeArrowheads="1"/>
          </p:cNvSpPr>
          <p:nvPr/>
        </p:nvSpPr>
        <p:spPr bwMode="auto">
          <a:xfrm>
            <a:off x="601663" y="549275"/>
            <a:ext cx="8569325" cy="1015663"/>
          </a:xfrm>
          <a:prstGeom prst="rect">
            <a:avLst/>
          </a:prstGeom>
          <a:noFill/>
          <a:ln w="9525">
            <a:noFill/>
            <a:miter lim="800000"/>
            <a:headEnd/>
            <a:tailEnd/>
          </a:ln>
        </p:spPr>
        <p:txBody>
          <a:bodyPr>
            <a:spAutoFit/>
          </a:bodyPr>
          <a:lstStyle/>
          <a:p>
            <a:pPr algn="ctr"/>
            <a:r>
              <a:rPr lang="ru-RU" altLang="zh-CN" sz="2000" b="1" dirty="0">
                <a:solidFill>
                  <a:srgbClr val="C00000"/>
                </a:solidFill>
              </a:rPr>
              <a:t>Постановление Правительства РФ от 30.12.2003 </a:t>
            </a:r>
            <a:r>
              <a:rPr lang="ru-RU" altLang="zh-CN" sz="2000" b="1" dirty="0">
                <a:solidFill>
                  <a:srgbClr val="C00000"/>
                </a:solidFill>
                <a:latin typeface="Times New Roman" pitchFamily="18" charset="0"/>
              </a:rPr>
              <a:t>№</a:t>
            </a:r>
            <a:r>
              <a:rPr lang="ru-RU" altLang="zh-CN" sz="2000" b="1" dirty="0">
                <a:solidFill>
                  <a:srgbClr val="C00000"/>
                </a:solidFill>
              </a:rPr>
              <a:t> 794 </a:t>
            </a:r>
            <a:endParaRPr lang="ru-RU" altLang="zh-CN" sz="2000" b="1" dirty="0" smtClean="0">
              <a:solidFill>
                <a:srgbClr val="C00000"/>
              </a:solidFill>
            </a:endParaRPr>
          </a:p>
          <a:p>
            <a:pPr algn="ctr"/>
            <a:r>
              <a:rPr lang="ru-RU" altLang="zh-CN" sz="2000" b="1" dirty="0" smtClean="0">
                <a:solidFill>
                  <a:srgbClr val="C00000"/>
                </a:solidFill>
              </a:rPr>
              <a:t/>
            </a:r>
            <a:br>
              <a:rPr lang="ru-RU" altLang="zh-CN" sz="2000" b="1" dirty="0" smtClean="0">
                <a:solidFill>
                  <a:srgbClr val="C00000"/>
                </a:solidFill>
              </a:rPr>
            </a:br>
            <a:endParaRPr lang="ru-RU" altLang="zh-CN" sz="2000" b="1" dirty="0">
              <a:solidFill>
                <a:srgbClr val="C00000"/>
              </a:solidFill>
            </a:endParaRPr>
          </a:p>
        </p:txBody>
      </p:sp>
      <p:sp>
        <p:nvSpPr>
          <p:cNvPr id="18468" name="Rectangle 13"/>
          <p:cNvSpPr>
            <a:spLocks noChangeArrowheads="1"/>
          </p:cNvSpPr>
          <p:nvPr/>
        </p:nvSpPr>
        <p:spPr bwMode="auto">
          <a:xfrm>
            <a:off x="250825" y="4365625"/>
            <a:ext cx="3889375" cy="1439863"/>
          </a:xfrm>
          <a:prstGeom prst="rect">
            <a:avLst/>
          </a:prstGeom>
          <a:noFill/>
          <a:ln w="9525">
            <a:noFill/>
            <a:miter lim="800000"/>
            <a:headEnd/>
            <a:tailEnd/>
          </a:ln>
        </p:spPr>
        <p:txBody>
          <a:bodyPr wrap="none" anchor="ctr"/>
          <a:lstStyle/>
          <a:p>
            <a:pPr marL="342900" indent="-342900" algn="ctr"/>
            <a:r>
              <a:rPr lang="ru-RU" altLang="ru-RU" sz="2000" b="1">
                <a:latin typeface="Calibri" pitchFamily="34" charset="0"/>
              </a:rPr>
              <a:t>Главное управление МЧС России </a:t>
            </a:r>
          </a:p>
          <a:p>
            <a:pPr marL="342900" indent="-342900" algn="ctr"/>
            <a:r>
              <a:rPr lang="ru-RU" altLang="ru-RU" sz="2000" b="1">
                <a:latin typeface="Calibri" pitchFamily="34" charset="0"/>
              </a:rPr>
              <a:t>по Воронежской области</a:t>
            </a:r>
          </a:p>
          <a:p>
            <a:pPr marL="342900" indent="-342900" algn="ctr"/>
            <a:endParaRPr lang="ru-RU" altLang="ru-RU" sz="2000" b="1">
              <a:latin typeface="Calibri" pitchFamily="34" charset="0"/>
            </a:endParaRPr>
          </a:p>
          <a:p>
            <a:pPr marL="342900" indent="-342900" algn="ctr"/>
            <a:r>
              <a:rPr lang="ru-RU" altLang="ru-RU" sz="2000" b="1">
                <a:latin typeface="Calibri" pitchFamily="34" charset="0"/>
              </a:rPr>
              <a:t>ГУ МЧС России по ВО</a:t>
            </a:r>
          </a:p>
        </p:txBody>
      </p:sp>
      <p:sp>
        <p:nvSpPr>
          <p:cNvPr id="18469" name="Прямоугольник 30"/>
          <p:cNvSpPr>
            <a:spLocks noChangeArrowheads="1"/>
          </p:cNvSpPr>
          <p:nvPr/>
        </p:nvSpPr>
        <p:spPr bwMode="auto">
          <a:xfrm>
            <a:off x="250825" y="1125538"/>
            <a:ext cx="8569325" cy="892175"/>
          </a:xfrm>
          <a:prstGeom prst="rect">
            <a:avLst/>
          </a:prstGeom>
          <a:noFill/>
          <a:ln w="9525">
            <a:noFill/>
            <a:miter lim="800000"/>
            <a:headEnd/>
            <a:tailEnd/>
          </a:ln>
        </p:spPr>
        <p:txBody>
          <a:bodyPr>
            <a:spAutoFit/>
          </a:bodyPr>
          <a:lstStyle/>
          <a:p>
            <a:pPr algn="ctr"/>
            <a:r>
              <a:rPr lang="ru-RU" altLang="ru-RU" sz="2600" b="1">
                <a:solidFill>
                  <a:srgbClr val="C00000"/>
                </a:solidFill>
              </a:rPr>
              <a:t>РСЧС состоит из функциональных и территориальных подсистем</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ChangeArrowheads="1"/>
          </p:cNvSpPr>
          <p:nvPr/>
        </p:nvSpPr>
        <p:spPr bwMode="auto">
          <a:xfrm>
            <a:off x="1835150" y="1773238"/>
            <a:ext cx="73025" cy="71437"/>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59" name="Rectangle 8"/>
          <p:cNvSpPr>
            <a:spLocks noChangeArrowheads="1"/>
          </p:cNvSpPr>
          <p:nvPr/>
        </p:nvSpPr>
        <p:spPr bwMode="auto">
          <a:xfrm>
            <a:off x="3419475" y="4652963"/>
            <a:ext cx="914400" cy="914400"/>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60" name="Rectangle 9"/>
          <p:cNvSpPr>
            <a:spLocks noChangeArrowheads="1"/>
          </p:cNvSpPr>
          <p:nvPr/>
        </p:nvSpPr>
        <p:spPr bwMode="auto">
          <a:xfrm>
            <a:off x="2484438" y="2420938"/>
            <a:ext cx="914400" cy="914400"/>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61" name="Rectangle 10"/>
          <p:cNvSpPr>
            <a:spLocks noChangeArrowheads="1"/>
          </p:cNvSpPr>
          <p:nvPr/>
        </p:nvSpPr>
        <p:spPr bwMode="auto">
          <a:xfrm>
            <a:off x="2124075" y="3141663"/>
            <a:ext cx="914400" cy="914400"/>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62" name="Rectangle 12"/>
          <p:cNvSpPr>
            <a:spLocks noChangeArrowheads="1"/>
          </p:cNvSpPr>
          <p:nvPr/>
        </p:nvSpPr>
        <p:spPr bwMode="auto">
          <a:xfrm>
            <a:off x="1835150" y="3357563"/>
            <a:ext cx="914400" cy="914400"/>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41992" name="Rectangle 18"/>
          <p:cNvSpPr>
            <a:spLocks noChangeArrowheads="1"/>
          </p:cNvSpPr>
          <p:nvPr/>
        </p:nvSpPr>
        <p:spPr bwMode="auto">
          <a:xfrm>
            <a:off x="2590800" y="115888"/>
            <a:ext cx="4286250" cy="928688"/>
          </a:xfrm>
          <a:prstGeom prst="rect">
            <a:avLst/>
          </a:prstGeom>
          <a:solidFill>
            <a:schemeClr val="bg2">
              <a:lumMod val="90000"/>
            </a:schemeClr>
          </a:solidFill>
          <a:ln>
            <a:noFill/>
          </a:ln>
          <a:scene3d>
            <a:camera prst="orthographicFront"/>
            <a:lightRig rig="threePt" dir="t"/>
          </a:scene3d>
          <a:sp3d>
            <a:bevelT prst="angle"/>
          </a:sp3d>
        </p:spPr>
        <p:style>
          <a:lnRef idx="1">
            <a:schemeClr val="accent2"/>
          </a:lnRef>
          <a:fillRef idx="2">
            <a:schemeClr val="accent2"/>
          </a:fillRef>
          <a:effectRef idx="1">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indent="-342900" algn="ctr" defTabSz="449580" eaLnBrk="1" hangingPunct="1">
              <a:lnSpc>
                <a:spcPct val="93000"/>
              </a:lnSpc>
              <a:buClr>
                <a:srgbClr val="FFFFFF"/>
              </a:buClr>
              <a:defRPr/>
            </a:pPr>
            <a:r>
              <a:rPr lang="en-US" altLang="ru-RU" sz="2400" b="1" noProof="1" smtClean="0">
                <a:solidFill>
                  <a:srgbClr val="C00000"/>
                </a:solidFill>
              </a:rPr>
              <a:t>ТЕРРИТОРИАЛЬН</a:t>
            </a:r>
            <a:r>
              <a:rPr lang="ru-RU" altLang="ru-RU" sz="2400" b="1" noProof="1" smtClean="0">
                <a:solidFill>
                  <a:srgbClr val="C00000"/>
                </a:solidFill>
              </a:rPr>
              <a:t>АЯ</a:t>
            </a:r>
            <a:endParaRPr lang="en-US" altLang="ru-RU" sz="2400" b="1" noProof="1">
              <a:solidFill>
                <a:srgbClr val="C00000"/>
              </a:solidFill>
            </a:endParaRPr>
          </a:p>
          <a:p>
            <a:pPr marL="342900" indent="-342900" algn="ctr" defTabSz="449580" eaLnBrk="1" hangingPunct="1">
              <a:lnSpc>
                <a:spcPct val="93000"/>
              </a:lnSpc>
              <a:buClr>
                <a:srgbClr val="FFFFFF"/>
              </a:buClr>
              <a:defRPr/>
            </a:pPr>
            <a:r>
              <a:rPr lang="en-US" altLang="ru-RU" sz="2400" b="1" noProof="1">
                <a:solidFill>
                  <a:srgbClr val="C00000"/>
                </a:solidFill>
              </a:rPr>
              <a:t> </a:t>
            </a:r>
            <a:r>
              <a:rPr lang="en-US" altLang="ru-RU" sz="2400" b="1" noProof="1" smtClean="0">
                <a:solidFill>
                  <a:srgbClr val="C00000"/>
                </a:solidFill>
              </a:rPr>
              <a:t>ПОДСИСТЕМ</a:t>
            </a:r>
            <a:r>
              <a:rPr lang="ru-RU" altLang="ru-RU" sz="2400" b="1" noProof="1" smtClean="0">
                <a:solidFill>
                  <a:srgbClr val="C00000"/>
                </a:solidFill>
              </a:rPr>
              <a:t>А РСЧС</a:t>
            </a:r>
            <a:endParaRPr lang="en-US" altLang="ru-RU" sz="2400" b="1" noProof="1">
              <a:solidFill>
                <a:srgbClr val="C00000"/>
              </a:solidFill>
              <a:ea typeface="Arial" panose="020B0604020202020204" pitchFamily="34" charset="0"/>
            </a:endParaRPr>
          </a:p>
        </p:txBody>
      </p:sp>
      <p:sp>
        <p:nvSpPr>
          <p:cNvPr id="19466" name="Line 20"/>
          <p:cNvSpPr>
            <a:spLocks noChangeShapeType="1"/>
          </p:cNvSpPr>
          <p:nvPr/>
        </p:nvSpPr>
        <p:spPr bwMode="auto">
          <a:xfrm flipH="1">
            <a:off x="2411413" y="2133600"/>
            <a:ext cx="2016125" cy="574675"/>
          </a:xfrm>
          <a:prstGeom prst="line">
            <a:avLst/>
          </a:prstGeom>
          <a:noFill/>
          <a:ln w="9525">
            <a:noFill/>
            <a:round/>
            <a:headEnd/>
            <a:tailEnd/>
          </a:ln>
        </p:spPr>
        <p:txBody>
          <a:bodyPr/>
          <a:lstStyle/>
          <a:p>
            <a:endParaRPr lang="ru-RU"/>
          </a:p>
        </p:txBody>
      </p:sp>
      <p:sp>
        <p:nvSpPr>
          <p:cNvPr id="19467" name="Line 21"/>
          <p:cNvSpPr>
            <a:spLocks noChangeShapeType="1"/>
          </p:cNvSpPr>
          <p:nvPr/>
        </p:nvSpPr>
        <p:spPr bwMode="auto">
          <a:xfrm flipH="1">
            <a:off x="2339975" y="2133600"/>
            <a:ext cx="2087563" cy="647700"/>
          </a:xfrm>
          <a:prstGeom prst="line">
            <a:avLst/>
          </a:prstGeom>
          <a:noFill/>
          <a:ln w="9525">
            <a:noFill/>
            <a:round/>
            <a:headEnd/>
            <a:tailEnd/>
          </a:ln>
        </p:spPr>
        <p:txBody>
          <a:bodyPr/>
          <a:lstStyle/>
          <a:p>
            <a:endParaRPr lang="ru-RU"/>
          </a:p>
        </p:txBody>
      </p:sp>
      <p:sp>
        <p:nvSpPr>
          <p:cNvPr id="19468" name="Line 22"/>
          <p:cNvSpPr>
            <a:spLocks noChangeShapeType="1"/>
          </p:cNvSpPr>
          <p:nvPr/>
        </p:nvSpPr>
        <p:spPr bwMode="auto">
          <a:xfrm>
            <a:off x="2411413" y="2492375"/>
            <a:ext cx="0" cy="0"/>
          </a:xfrm>
          <a:prstGeom prst="line">
            <a:avLst/>
          </a:prstGeom>
          <a:noFill/>
          <a:ln w="9525">
            <a:noFill/>
            <a:round/>
            <a:headEnd/>
            <a:tailEnd/>
          </a:ln>
        </p:spPr>
        <p:txBody>
          <a:bodyPr/>
          <a:lstStyle/>
          <a:p>
            <a:endParaRPr lang="ru-RU"/>
          </a:p>
        </p:txBody>
      </p:sp>
      <p:sp>
        <p:nvSpPr>
          <p:cNvPr id="19469" name="Line 25"/>
          <p:cNvSpPr>
            <a:spLocks noChangeShapeType="1"/>
          </p:cNvSpPr>
          <p:nvPr/>
        </p:nvSpPr>
        <p:spPr bwMode="auto">
          <a:xfrm flipH="1" flipV="1">
            <a:off x="6732588" y="2781300"/>
            <a:ext cx="144462" cy="1223963"/>
          </a:xfrm>
          <a:prstGeom prst="line">
            <a:avLst/>
          </a:prstGeom>
          <a:noFill/>
          <a:ln w="9525">
            <a:noFill/>
            <a:round/>
            <a:headEnd/>
            <a:tailEnd/>
          </a:ln>
        </p:spPr>
        <p:txBody>
          <a:bodyPr/>
          <a:lstStyle/>
          <a:p>
            <a:endParaRPr lang="ru-RU"/>
          </a:p>
        </p:txBody>
      </p:sp>
      <p:sp>
        <p:nvSpPr>
          <p:cNvPr id="19470" name="Line 28"/>
          <p:cNvSpPr>
            <a:spLocks noChangeShapeType="1"/>
          </p:cNvSpPr>
          <p:nvPr/>
        </p:nvSpPr>
        <p:spPr bwMode="auto">
          <a:xfrm>
            <a:off x="4500563" y="2133600"/>
            <a:ext cx="0" cy="431800"/>
          </a:xfrm>
          <a:prstGeom prst="line">
            <a:avLst/>
          </a:prstGeom>
          <a:noFill/>
          <a:ln w="9525">
            <a:noFill/>
            <a:round/>
            <a:headEnd/>
            <a:tailEnd/>
          </a:ln>
        </p:spPr>
        <p:txBody>
          <a:bodyPr/>
          <a:lstStyle/>
          <a:p>
            <a:endParaRPr lang="ru-RU"/>
          </a:p>
        </p:txBody>
      </p:sp>
      <p:sp>
        <p:nvSpPr>
          <p:cNvPr id="19471" name="Line 29"/>
          <p:cNvSpPr>
            <a:spLocks noChangeShapeType="1"/>
          </p:cNvSpPr>
          <p:nvPr/>
        </p:nvSpPr>
        <p:spPr bwMode="auto">
          <a:xfrm>
            <a:off x="4500563" y="2133600"/>
            <a:ext cx="0" cy="287338"/>
          </a:xfrm>
          <a:prstGeom prst="line">
            <a:avLst/>
          </a:prstGeom>
          <a:noFill/>
          <a:ln w="9525">
            <a:noFill/>
            <a:round/>
            <a:headEnd/>
            <a:tailEnd/>
          </a:ln>
        </p:spPr>
        <p:txBody>
          <a:bodyPr/>
          <a:lstStyle/>
          <a:p>
            <a:endParaRPr lang="ru-RU"/>
          </a:p>
        </p:txBody>
      </p:sp>
      <p:sp>
        <p:nvSpPr>
          <p:cNvPr id="19472" name="Rectangle 31"/>
          <p:cNvSpPr>
            <a:spLocks noChangeArrowheads="1"/>
          </p:cNvSpPr>
          <p:nvPr/>
        </p:nvSpPr>
        <p:spPr bwMode="auto">
          <a:xfrm>
            <a:off x="4786313" y="3214688"/>
            <a:ext cx="4178300" cy="1000125"/>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73" name="Rectangle 32"/>
          <p:cNvSpPr>
            <a:spLocks noChangeArrowheads="1"/>
          </p:cNvSpPr>
          <p:nvPr/>
        </p:nvSpPr>
        <p:spPr bwMode="auto">
          <a:xfrm>
            <a:off x="4857750" y="3500438"/>
            <a:ext cx="3962400" cy="1000125"/>
          </a:xfrm>
          <a:prstGeom prst="rect">
            <a:avLst/>
          </a:prstGeom>
          <a:noFill/>
          <a:ln w="9525">
            <a:noFill/>
            <a:miter lim="800000"/>
            <a:headEnd/>
            <a:tailEnd/>
          </a:ln>
        </p:spPr>
        <p:txBody>
          <a:bodyPr wrap="none" anchor="ctr"/>
          <a:lstStyle/>
          <a:p>
            <a:endParaRPr lang="ru-RU" altLang="zh-CN">
              <a:latin typeface="Times New Roman" pitchFamily="18" charset="0"/>
            </a:endParaRPr>
          </a:p>
        </p:txBody>
      </p:sp>
      <p:sp>
        <p:nvSpPr>
          <p:cNvPr id="19474" name="Line 25"/>
          <p:cNvSpPr>
            <a:spLocks noChangeShapeType="1"/>
          </p:cNvSpPr>
          <p:nvPr/>
        </p:nvSpPr>
        <p:spPr bwMode="auto">
          <a:xfrm flipH="1" flipV="1">
            <a:off x="6786563" y="2714625"/>
            <a:ext cx="144462" cy="1223963"/>
          </a:xfrm>
          <a:prstGeom prst="line">
            <a:avLst/>
          </a:prstGeom>
          <a:noFill/>
          <a:ln w="9525">
            <a:noFill/>
            <a:round/>
            <a:headEnd/>
            <a:tailEnd/>
          </a:ln>
        </p:spPr>
        <p:txBody>
          <a:bodyPr/>
          <a:lstStyle/>
          <a:p>
            <a:endParaRPr lang="ru-RU"/>
          </a:p>
        </p:txBody>
      </p:sp>
      <p:sp>
        <p:nvSpPr>
          <p:cNvPr id="30" name="Скругленный прямоугольник 29"/>
          <p:cNvSpPr/>
          <p:nvPr/>
        </p:nvSpPr>
        <p:spPr>
          <a:xfrm>
            <a:off x="0" y="4714872"/>
            <a:ext cx="5580062" cy="1931987"/>
          </a:xfrm>
          <a:prstGeom prst="roundRect">
            <a:avLst/>
          </a:prstGeom>
          <a:solidFill>
            <a:schemeClr val="bg2">
              <a:lumMod val="75000"/>
            </a:schemeClr>
          </a:solidFill>
          <a:ln w="76200">
            <a:noFill/>
          </a:ln>
          <a:effectLst>
            <a:innerShdw blurRad="114300">
              <a:prstClr val="black"/>
            </a:innerShdw>
          </a:effectLst>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lang="en-US" altLang="x-none" sz="2000" b="1" noProof="1"/>
              <a:t>Воронежское городское звено </a:t>
            </a:r>
            <a:r>
              <a:rPr lang="en-US" altLang="x-none" sz="2000" b="1" noProof="1">
                <a:solidFill>
                  <a:srgbClr val="FF0000"/>
                </a:solidFill>
              </a:rPr>
              <a:t>Воронежской территориальной подсистемы </a:t>
            </a:r>
            <a:r>
              <a:rPr lang="en-US" altLang="x-none" sz="2000" b="1" noProof="1"/>
              <a:t>единой государственной системы предупреждения и ликвидации чрезвычайных ситуаций </a:t>
            </a:r>
          </a:p>
          <a:p>
            <a:pPr algn="ctr" eaLnBrk="1" hangingPunct="1">
              <a:defRPr/>
            </a:pPr>
            <a:r>
              <a:rPr lang="en-US" altLang="x-none" sz="2400" b="1" noProof="1">
                <a:solidFill>
                  <a:srgbClr val="FF0000"/>
                </a:solidFill>
              </a:rPr>
              <a:t>(ВГЗЧС)</a:t>
            </a:r>
          </a:p>
        </p:txBody>
      </p:sp>
      <p:sp>
        <p:nvSpPr>
          <p:cNvPr id="31" name="Скругленный прямоугольник 30"/>
          <p:cNvSpPr/>
          <p:nvPr/>
        </p:nvSpPr>
        <p:spPr>
          <a:xfrm>
            <a:off x="5724525" y="4724400"/>
            <a:ext cx="3276600" cy="1931987"/>
          </a:xfrm>
          <a:prstGeom prst="roundRect">
            <a:avLst/>
          </a:prstGeom>
          <a:solidFill>
            <a:schemeClr val="bg2">
              <a:lumMod val="75000"/>
            </a:schemeClr>
          </a:solidFill>
          <a:ln w="76200">
            <a:noFill/>
          </a:ln>
          <a:effectLst>
            <a:innerShdw blurRad="114300">
              <a:prstClr val="black"/>
            </a:innerShdw>
          </a:effectLst>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lang="en-US" altLang="x-none" sz="2000" b="1" noProof="1"/>
              <a:t>Объектовое звено территориальной подсистемы РСЧС </a:t>
            </a:r>
          </a:p>
          <a:p>
            <a:pPr algn="ctr" eaLnBrk="1" hangingPunct="1">
              <a:defRPr/>
            </a:pPr>
            <a:r>
              <a:rPr lang="en-US" altLang="x-none" sz="2400" b="1" noProof="1">
                <a:solidFill>
                  <a:srgbClr val="FF0000"/>
                </a:solidFill>
              </a:rPr>
              <a:t>(организация)</a:t>
            </a:r>
          </a:p>
        </p:txBody>
      </p:sp>
      <p:sp>
        <p:nvSpPr>
          <p:cNvPr id="35" name="Скругленный прямоугольник 34"/>
          <p:cNvSpPr/>
          <p:nvPr/>
        </p:nvSpPr>
        <p:spPr>
          <a:xfrm>
            <a:off x="0" y="2133600"/>
            <a:ext cx="8929687" cy="1366838"/>
          </a:xfrm>
          <a:prstGeom prst="roundRect">
            <a:avLst/>
          </a:prstGeom>
          <a:solidFill>
            <a:schemeClr val="bg2">
              <a:lumMod val="90000"/>
            </a:schemeClr>
          </a:solidFill>
          <a:ln w="76200">
            <a:noFill/>
          </a:ln>
          <a:effectLst>
            <a:innerShdw blurRad="114300">
              <a:prstClr val="black"/>
            </a:innerShdw>
          </a:effectLst>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lang="en-US" altLang="x-none" sz="2000" b="1" noProof="1"/>
              <a:t>Воронежская территориальная подсистема </a:t>
            </a:r>
            <a:r>
              <a:rPr lang="ru-RU" altLang="x-none" sz="2000" b="1" noProof="1" smtClean="0"/>
              <a:t>единой государственной системы </a:t>
            </a:r>
            <a:r>
              <a:rPr lang="en-US" altLang="x-none" sz="2000" b="1" noProof="1" smtClean="0"/>
              <a:t>предупреждения </a:t>
            </a:r>
            <a:r>
              <a:rPr lang="en-US" altLang="x-none" sz="2000" b="1" noProof="1"/>
              <a:t>и ликвидации чрезвычайных ситуаций</a:t>
            </a:r>
          </a:p>
          <a:p>
            <a:pPr algn="ctr" eaLnBrk="1" hangingPunct="1">
              <a:defRPr/>
            </a:pPr>
            <a:r>
              <a:rPr lang="en-US" altLang="x-none" sz="2000" b="1" noProof="1">
                <a:solidFill>
                  <a:srgbClr val="C00000"/>
                </a:solidFill>
              </a:rPr>
              <a:t> (ВТП РСЧС)</a:t>
            </a:r>
          </a:p>
        </p:txBody>
      </p:sp>
      <p:sp>
        <p:nvSpPr>
          <p:cNvPr id="36" name="Стрелка вниз 35"/>
          <p:cNvSpPr/>
          <p:nvPr/>
        </p:nvSpPr>
        <p:spPr>
          <a:xfrm>
            <a:off x="1214438" y="4071938"/>
            <a:ext cx="2519362" cy="573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rgbClr val="FFFFFF"/>
              </a:solidFill>
            </a:endParaRPr>
          </a:p>
        </p:txBody>
      </p:sp>
      <p:sp>
        <p:nvSpPr>
          <p:cNvPr id="37" name="Стрелка вниз 36"/>
          <p:cNvSpPr/>
          <p:nvPr/>
        </p:nvSpPr>
        <p:spPr>
          <a:xfrm>
            <a:off x="6215063" y="4000500"/>
            <a:ext cx="2055812" cy="644525"/>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rgbClr val="FFFFFF"/>
              </a:solidFill>
            </a:endParaRPr>
          </a:p>
        </p:txBody>
      </p:sp>
      <p:sp>
        <p:nvSpPr>
          <p:cNvPr id="38" name="Стрелка вниз 37"/>
          <p:cNvSpPr/>
          <p:nvPr/>
        </p:nvSpPr>
        <p:spPr>
          <a:xfrm>
            <a:off x="3419475" y="1557338"/>
            <a:ext cx="2500313" cy="574675"/>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rgbClr val="FFFFFF"/>
              </a:solidFill>
            </a:endParaRPr>
          </a:p>
        </p:txBody>
      </p:sp>
      <p:sp>
        <p:nvSpPr>
          <p:cNvPr id="19487" name="TextBox 23"/>
          <p:cNvSpPr txBox="1">
            <a:spLocks noChangeArrowheads="1"/>
          </p:cNvSpPr>
          <p:nvPr/>
        </p:nvSpPr>
        <p:spPr bwMode="auto">
          <a:xfrm>
            <a:off x="2643188" y="1143000"/>
            <a:ext cx="4286250" cy="369888"/>
          </a:xfrm>
          <a:prstGeom prst="rect">
            <a:avLst/>
          </a:prstGeom>
          <a:noFill/>
          <a:ln w="9525">
            <a:noFill/>
            <a:miter lim="800000"/>
            <a:headEnd/>
            <a:tailEnd/>
          </a:ln>
        </p:spPr>
        <p:txBody>
          <a:bodyPr>
            <a:spAutoFit/>
          </a:bodyPr>
          <a:lstStyle/>
          <a:p>
            <a:pPr algn="ctr"/>
            <a:r>
              <a:rPr lang="ru-RU" altLang="zh-CN" b="1">
                <a:latin typeface="Calibri" pitchFamily="34" charset="0"/>
              </a:rPr>
              <a:t>ВОРОНЕЖСКАЯ ОБЛАСТЬ</a:t>
            </a:r>
          </a:p>
        </p:txBody>
      </p:sp>
      <p:sp>
        <p:nvSpPr>
          <p:cNvPr id="19488" name="TextBox 24"/>
          <p:cNvSpPr txBox="1">
            <a:spLocks noChangeArrowheads="1"/>
          </p:cNvSpPr>
          <p:nvPr/>
        </p:nvSpPr>
        <p:spPr bwMode="auto">
          <a:xfrm>
            <a:off x="5143500" y="3429000"/>
            <a:ext cx="3892550" cy="492125"/>
          </a:xfrm>
          <a:prstGeom prst="rect">
            <a:avLst/>
          </a:prstGeom>
          <a:noFill/>
          <a:ln w="9525">
            <a:noFill/>
            <a:miter lim="800000"/>
            <a:headEnd/>
            <a:tailEnd/>
          </a:ln>
        </p:spPr>
        <p:txBody>
          <a:bodyPr>
            <a:spAutoFit/>
          </a:bodyPr>
          <a:lstStyle/>
          <a:p>
            <a:r>
              <a:rPr lang="ru-RU" altLang="zh-CN" sz="2600" b="1">
                <a:latin typeface="Calibri" pitchFamily="34" charset="0"/>
              </a:rPr>
              <a:t>   Объектовый  уровень</a:t>
            </a:r>
          </a:p>
        </p:txBody>
      </p:sp>
      <p:sp>
        <p:nvSpPr>
          <p:cNvPr id="19489" name="TextBox 25"/>
          <p:cNvSpPr txBox="1">
            <a:spLocks noChangeArrowheads="1"/>
          </p:cNvSpPr>
          <p:nvPr/>
        </p:nvSpPr>
        <p:spPr bwMode="auto">
          <a:xfrm>
            <a:off x="107950" y="3429000"/>
            <a:ext cx="4968875" cy="892175"/>
          </a:xfrm>
          <a:prstGeom prst="rect">
            <a:avLst/>
          </a:prstGeom>
          <a:noFill/>
          <a:ln w="9525">
            <a:noFill/>
            <a:miter lim="800000"/>
            <a:headEnd/>
            <a:tailEnd/>
          </a:ln>
        </p:spPr>
        <p:txBody>
          <a:bodyPr>
            <a:spAutoFit/>
          </a:bodyPr>
          <a:lstStyle/>
          <a:p>
            <a:r>
              <a:rPr lang="ru-RU" altLang="zh-CN" sz="2600" b="1">
                <a:latin typeface="Calibri" pitchFamily="34" charset="0"/>
              </a:rPr>
              <a:t>      Муниципальный уровень</a:t>
            </a:r>
          </a:p>
          <a:p>
            <a:r>
              <a:rPr lang="ru-RU" altLang="zh-CN" sz="2600" b="1">
                <a:latin typeface="Calibri" pitchFamily="34" charset="0"/>
              </a:rPr>
              <a:t>г. Воронеж</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Скругленный прямоугольник 3"/>
          <p:cNvSpPr>
            <a:spLocks noChangeArrowheads="1"/>
          </p:cNvSpPr>
          <p:nvPr/>
        </p:nvSpPr>
        <p:spPr bwMode="auto">
          <a:xfrm>
            <a:off x="3130550" y="908050"/>
            <a:ext cx="2881313" cy="504825"/>
          </a:xfrm>
          <a:prstGeom prst="roundRect">
            <a:avLst>
              <a:gd name="adj" fmla="val 16667"/>
            </a:avLst>
          </a:prstGeom>
          <a:noFill/>
          <a:ln w="9525" algn="ctr">
            <a:noFill/>
            <a:round/>
          </a:ln>
          <a:effectLst>
            <a:outerShdw dist="23000" dir="5400000" rotWithShape="0">
              <a:srgbClr val="000000">
                <a:alpha val="34999"/>
              </a:srgbClr>
            </a:outerShdw>
          </a:effectLst>
        </p:spPr>
        <p:txBody>
          <a:bodyPr/>
          <a:lstStyle/>
          <a:p>
            <a:pPr algn="ctr">
              <a:defRPr/>
            </a:pPr>
            <a:r>
              <a:rPr lang="ru-RU" altLang="zh-CN" sz="3600" b="1">
                <a:solidFill>
                  <a:srgbClr val="C00000"/>
                </a:solidFill>
              </a:rPr>
              <a:t>РСЧС</a:t>
            </a:r>
            <a:endParaRPr lang="ru-RU" altLang="zh-CN" sz="3600" b="1">
              <a:solidFill>
                <a:srgbClr val="FF0000"/>
              </a:solidFill>
              <a:effectLst>
                <a:outerShdw blurRad="38100" dist="38100" dir="2700000" algn="tl">
                  <a:srgbClr val="C0C0C0"/>
                </a:outerShdw>
              </a:effectLst>
            </a:endParaRPr>
          </a:p>
          <a:p>
            <a:pPr algn="ctr">
              <a:defRPr/>
            </a:pPr>
            <a:endParaRPr lang="ru-RU" altLang="zh-CN" sz="6600">
              <a:solidFill>
                <a:srgbClr val="FF0000"/>
              </a:solidFill>
              <a:effectLst>
                <a:outerShdw blurRad="38100" dist="38100" dir="2700000" algn="tl">
                  <a:srgbClr val="C0C0C0"/>
                </a:outerShdw>
              </a:effectLst>
            </a:endParaRPr>
          </a:p>
        </p:txBody>
      </p:sp>
      <p:sp>
        <p:nvSpPr>
          <p:cNvPr id="32774" name="Скругленный прямоугольник 4"/>
          <p:cNvSpPr>
            <a:spLocks noChangeArrowheads="1"/>
          </p:cNvSpPr>
          <p:nvPr/>
        </p:nvSpPr>
        <p:spPr bwMode="auto">
          <a:xfrm>
            <a:off x="65088" y="5076825"/>
            <a:ext cx="2790825" cy="849313"/>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r>
              <a:rPr lang="ru-RU" altLang="zh-CN" sz="2000" b="1">
                <a:solidFill>
                  <a:schemeClr val="tx1"/>
                </a:solidFill>
              </a:rPr>
              <a:t>Координационный</a:t>
            </a:r>
          </a:p>
        </p:txBody>
      </p:sp>
      <p:sp>
        <p:nvSpPr>
          <p:cNvPr id="32775" name="Скругленный прямоугольник 5"/>
          <p:cNvSpPr>
            <a:spLocks noChangeArrowheads="1"/>
          </p:cNvSpPr>
          <p:nvPr/>
        </p:nvSpPr>
        <p:spPr bwMode="auto">
          <a:xfrm>
            <a:off x="3127375" y="4999038"/>
            <a:ext cx="2676525" cy="928687"/>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r>
              <a:rPr lang="ru-RU" altLang="zh-CN" sz="2000" b="1">
                <a:solidFill>
                  <a:schemeClr val="tx1"/>
                </a:solidFill>
              </a:rPr>
              <a:t>Постоянно действующий</a:t>
            </a:r>
          </a:p>
        </p:txBody>
      </p:sp>
      <p:sp>
        <p:nvSpPr>
          <p:cNvPr id="32776" name="Скругленный прямоугольник 6"/>
          <p:cNvSpPr>
            <a:spLocks noChangeArrowheads="1"/>
          </p:cNvSpPr>
          <p:nvPr/>
        </p:nvSpPr>
        <p:spPr bwMode="auto">
          <a:xfrm>
            <a:off x="6156325" y="4999038"/>
            <a:ext cx="2813050" cy="928687"/>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r>
              <a:rPr lang="ru-RU" altLang="zh-CN" sz="2000" b="1">
                <a:solidFill>
                  <a:schemeClr val="tx1"/>
                </a:solidFill>
              </a:rPr>
              <a:t>Повседневного управления</a:t>
            </a:r>
          </a:p>
        </p:txBody>
      </p:sp>
      <p:sp>
        <p:nvSpPr>
          <p:cNvPr id="2" name="Скругленный прямоугольник 4"/>
          <p:cNvSpPr>
            <a:spLocks noChangeArrowheads="1"/>
          </p:cNvSpPr>
          <p:nvPr/>
        </p:nvSpPr>
        <p:spPr bwMode="auto">
          <a:xfrm>
            <a:off x="3475038" y="2322513"/>
            <a:ext cx="2341562" cy="1577975"/>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endParaRPr lang="ru-RU" altLang="zh-CN" sz="1200" b="1">
              <a:solidFill>
                <a:schemeClr val="tx1"/>
              </a:solidFill>
            </a:endParaRPr>
          </a:p>
          <a:p>
            <a:pPr algn="ctr">
              <a:defRPr/>
            </a:pPr>
            <a:r>
              <a:rPr lang="ru-RU" altLang="zh-CN" sz="2400" b="1">
                <a:solidFill>
                  <a:schemeClr val="tx1"/>
                </a:solidFill>
              </a:rPr>
              <a:t>Органы управления</a:t>
            </a:r>
          </a:p>
        </p:txBody>
      </p:sp>
      <p:sp>
        <p:nvSpPr>
          <p:cNvPr id="3" name="Скругленный прямоугольник 5"/>
          <p:cNvSpPr>
            <a:spLocks noChangeArrowheads="1"/>
          </p:cNvSpPr>
          <p:nvPr/>
        </p:nvSpPr>
        <p:spPr bwMode="auto">
          <a:xfrm>
            <a:off x="6156325" y="573088"/>
            <a:ext cx="2747963" cy="1557337"/>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r>
              <a:rPr lang="ru-RU" altLang="zh-CN" sz="2000" b="1">
                <a:solidFill>
                  <a:schemeClr val="tx1"/>
                </a:solidFill>
              </a:rPr>
              <a:t>Резервы материальных и финансовых ресурсов</a:t>
            </a:r>
          </a:p>
        </p:txBody>
      </p:sp>
      <p:sp>
        <p:nvSpPr>
          <p:cNvPr id="4" name="Скругленный прямоугольник 5"/>
          <p:cNvSpPr>
            <a:spLocks noChangeArrowheads="1"/>
          </p:cNvSpPr>
          <p:nvPr/>
        </p:nvSpPr>
        <p:spPr bwMode="auto">
          <a:xfrm>
            <a:off x="241300" y="515938"/>
            <a:ext cx="2538413" cy="1673225"/>
          </a:xfrm>
          <a:prstGeom prst="roundRect">
            <a:avLst>
              <a:gd name="adj" fmla="val 16667"/>
            </a:avLst>
          </a:prstGeom>
          <a:solidFill>
            <a:schemeClr val="bg2">
              <a:lumMod val="50000"/>
            </a:schemeClr>
          </a:solidFill>
        </p:spPr>
        <p:style>
          <a:lnRef idx="0">
            <a:schemeClr val="accent3"/>
          </a:lnRef>
          <a:fillRef idx="3">
            <a:schemeClr val="accent3"/>
          </a:fillRef>
          <a:effectRef idx="3">
            <a:schemeClr val="accent3"/>
          </a:effectRef>
          <a:fontRef idx="minor">
            <a:schemeClr val="lt1"/>
          </a:fontRef>
        </p:style>
        <p:txBody>
          <a:bodyPr/>
          <a:lstStyle/>
          <a:p>
            <a:pPr algn="ctr">
              <a:defRPr/>
            </a:pPr>
            <a:endParaRPr lang="ru-RU" altLang="zh-CN" sz="2400" dirty="0">
              <a:solidFill>
                <a:schemeClr val="tx1"/>
              </a:solidFill>
              <a:effectLst>
                <a:outerShdw blurRad="38100" dist="38100" dir="2700000" algn="tl">
                  <a:srgbClr val="FFFFFF"/>
                </a:outerShdw>
              </a:effectLst>
            </a:endParaRPr>
          </a:p>
          <a:p>
            <a:pPr algn="ctr">
              <a:defRPr/>
            </a:pPr>
            <a:r>
              <a:rPr lang="ru-RU" altLang="zh-CN" sz="2000" b="1" dirty="0">
                <a:solidFill>
                  <a:schemeClr val="tx1"/>
                </a:solidFill>
              </a:rPr>
              <a:t>Силы и средства предупреждения и ликвидации ЧС </a:t>
            </a:r>
          </a:p>
        </p:txBody>
      </p:sp>
      <p:sp>
        <p:nvSpPr>
          <p:cNvPr id="24597" name="Line 35"/>
          <p:cNvSpPr>
            <a:spLocks noChangeShapeType="1"/>
          </p:cNvSpPr>
          <p:nvPr/>
        </p:nvSpPr>
        <p:spPr bwMode="auto">
          <a:xfrm flipH="1">
            <a:off x="1476375" y="4005263"/>
            <a:ext cx="3167063" cy="1008062"/>
          </a:xfrm>
          <a:prstGeom prst="line">
            <a:avLst/>
          </a:prstGeom>
          <a:noFill/>
          <a:ln w="19050">
            <a:solidFill>
              <a:schemeClr val="tx1"/>
            </a:solidFill>
            <a:round/>
            <a:tailEnd type="triangle" w="med" len="med"/>
          </a:ln>
        </p:spPr>
        <p:txBody>
          <a:bodyPr/>
          <a:lstStyle/>
          <a:p>
            <a:pPr>
              <a:defRPr/>
            </a:pPr>
            <a:endParaRPr lang="ru-RU" altLang="en-US">
              <a:effectLst>
                <a:outerShdw blurRad="38100" dist="38100" dir="2700000" algn="tl">
                  <a:srgbClr val="FFFFFF"/>
                </a:outerShdw>
              </a:effectLst>
            </a:endParaRPr>
          </a:p>
        </p:txBody>
      </p:sp>
      <p:sp>
        <p:nvSpPr>
          <p:cNvPr id="24598" name="Line 36"/>
          <p:cNvSpPr>
            <a:spLocks noChangeShapeType="1"/>
          </p:cNvSpPr>
          <p:nvPr/>
        </p:nvSpPr>
        <p:spPr bwMode="auto">
          <a:xfrm>
            <a:off x="4643438" y="4005263"/>
            <a:ext cx="2952750" cy="936625"/>
          </a:xfrm>
          <a:prstGeom prst="line">
            <a:avLst/>
          </a:prstGeom>
          <a:noFill/>
          <a:ln w="19050">
            <a:solidFill>
              <a:schemeClr val="tx1"/>
            </a:solidFill>
            <a:round/>
            <a:tailEnd type="triangle" w="med" len="med"/>
          </a:ln>
        </p:spPr>
        <p:txBody>
          <a:bodyPr/>
          <a:lstStyle/>
          <a:p>
            <a:pPr>
              <a:defRPr/>
            </a:pPr>
            <a:endParaRPr lang="ru-RU" altLang="en-US">
              <a:effectLst>
                <a:outerShdw blurRad="38100" dist="38100" dir="2700000" algn="tl">
                  <a:srgbClr val="FFFFFF"/>
                </a:outerShdw>
              </a:effectLst>
            </a:endParaRPr>
          </a:p>
        </p:txBody>
      </p:sp>
      <p:sp>
        <p:nvSpPr>
          <p:cNvPr id="24599" name="Line 37"/>
          <p:cNvSpPr>
            <a:spLocks noChangeShapeType="1"/>
          </p:cNvSpPr>
          <p:nvPr/>
        </p:nvSpPr>
        <p:spPr bwMode="auto">
          <a:xfrm>
            <a:off x="4643438" y="4005263"/>
            <a:ext cx="0" cy="936625"/>
          </a:xfrm>
          <a:prstGeom prst="line">
            <a:avLst/>
          </a:prstGeom>
          <a:noFill/>
          <a:ln w="19050">
            <a:solidFill>
              <a:schemeClr val="tx1"/>
            </a:solidFill>
            <a:round/>
            <a:tailEnd type="triangle" w="med" len="med"/>
          </a:ln>
        </p:spPr>
        <p:txBody>
          <a:bodyPr/>
          <a:lstStyle/>
          <a:p>
            <a:pPr>
              <a:defRPr/>
            </a:pPr>
            <a:endParaRPr lang="ru-RU" altLang="en-US">
              <a:effectLst>
                <a:outerShdw blurRad="38100" dist="38100" dir="2700000" algn="tl">
                  <a:srgbClr val="FFFFFF"/>
                </a:outerShdw>
              </a:effectLs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ChangeArrowheads="1"/>
          </p:cNvSpPr>
          <p:nvPr/>
        </p:nvSpPr>
        <p:spPr bwMode="auto">
          <a:xfrm>
            <a:off x="107950" y="1584325"/>
            <a:ext cx="8905875" cy="2586038"/>
          </a:xfrm>
          <a:prstGeom prst="rect">
            <a:avLst/>
          </a:prstGeom>
          <a:noFill/>
          <a:ln w="9525">
            <a:noFill/>
            <a:miter lim="800000"/>
            <a:headEnd/>
            <a:tailEnd/>
          </a:ln>
        </p:spPr>
        <p:txBody>
          <a:bodyPr anchor="ctr">
            <a:spAutoFit/>
          </a:bodyPr>
          <a:lstStyle/>
          <a:p>
            <a:pPr indent="450850" algn="ctr">
              <a:lnSpc>
                <a:spcPct val="150000"/>
              </a:lnSpc>
            </a:pPr>
            <a:r>
              <a:rPr lang="ru-RU" altLang="ru-RU" sz="2800" b="1">
                <a:solidFill>
                  <a:srgbClr val="C00000"/>
                </a:solidFill>
              </a:rPr>
              <a:t>ВОПРОС № 1.</a:t>
            </a:r>
            <a:endParaRPr lang="ru-RU" altLang="ru-RU" sz="2800" b="1">
              <a:solidFill>
                <a:srgbClr val="002060"/>
              </a:solidFill>
            </a:endParaRPr>
          </a:p>
          <a:p>
            <a:pPr indent="450850" algn="ctr"/>
            <a:r>
              <a:rPr lang="ru-RU" altLang="ru-RU" sz="2400" b="1" i="1">
                <a:solidFill>
                  <a:srgbClr val="C00000"/>
                </a:solidFill>
              </a:rPr>
              <a:t> Общие положения законодательства РФ</a:t>
            </a:r>
          </a:p>
          <a:p>
            <a:pPr indent="450850" algn="ctr"/>
            <a:r>
              <a:rPr lang="ru-RU" altLang="ru-RU" sz="2400" b="1" i="1">
                <a:solidFill>
                  <a:srgbClr val="C00000"/>
                </a:solidFill>
              </a:rPr>
              <a:t> в области защиты населения и территорий </a:t>
            </a:r>
          </a:p>
          <a:p>
            <a:pPr indent="450850" algn="ctr"/>
            <a:r>
              <a:rPr lang="ru-RU" altLang="ru-RU" sz="2400" b="1" i="1">
                <a:solidFill>
                  <a:srgbClr val="C00000"/>
                </a:solidFill>
              </a:rPr>
              <a:t>от ЧС природного и техногенного характера </a:t>
            </a:r>
          </a:p>
          <a:p>
            <a:pPr indent="450850" algn="ctr"/>
            <a:r>
              <a:rPr lang="ru-RU" altLang="ru-RU" sz="2400" b="1" i="1">
                <a:solidFill>
                  <a:srgbClr val="C00000"/>
                </a:solidFill>
              </a:rPr>
              <a:t>и подготовки в области ЧС работающего населения городского округа город Воронеж.</a:t>
            </a:r>
            <a:endParaRPr lang="ru-RU" altLang="ru-RU" sz="2400" i="1">
              <a:solidFill>
                <a:srgbClr val="C00000"/>
              </a:solidFill>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Прямоугольник 3"/>
          <p:cNvSpPr>
            <a:spLocks noChangeArrowheads="1"/>
          </p:cNvSpPr>
          <p:nvPr/>
        </p:nvSpPr>
        <p:spPr bwMode="auto">
          <a:xfrm>
            <a:off x="428625" y="4071938"/>
            <a:ext cx="8429625" cy="584200"/>
          </a:xfrm>
          <a:prstGeom prst="rect">
            <a:avLst/>
          </a:prstGeom>
          <a:noFill/>
          <a:ln w="9525">
            <a:noFill/>
            <a:miter lim="800000"/>
            <a:headEnd/>
            <a:tailEnd/>
          </a:ln>
        </p:spPr>
        <p:txBody>
          <a:bodyPr>
            <a:spAutoFit/>
          </a:bodyPr>
          <a:lstStyle/>
          <a:p>
            <a:pPr marL="355600" algn="ctr"/>
            <a:endParaRPr lang="ru-RU" altLang="zh-CN" sz="3200" b="1" i="1">
              <a:latin typeface="Calibri" pitchFamily="34" charset="0"/>
            </a:endParaRPr>
          </a:p>
        </p:txBody>
      </p:sp>
      <p:pic>
        <p:nvPicPr>
          <p:cNvPr id="21507" name="Picture 2" descr="http://36on.ru/uploads/Image/catalog/meriya1.jpg"/>
          <p:cNvPicPr>
            <a:picLocks noChangeAspect="1" noChangeArrowheads="1"/>
          </p:cNvPicPr>
          <p:nvPr/>
        </p:nvPicPr>
        <p:blipFill>
          <a:blip r:embed="rId2" cstate="print"/>
          <a:srcRect/>
          <a:stretch>
            <a:fillRect/>
          </a:stretch>
        </p:blipFill>
        <p:spPr bwMode="auto">
          <a:xfrm>
            <a:off x="214313" y="3582988"/>
            <a:ext cx="3073400" cy="2603500"/>
          </a:xfrm>
          <a:prstGeom prst="rect">
            <a:avLst/>
          </a:prstGeom>
          <a:noFill/>
          <a:ln w="9525">
            <a:noFill/>
            <a:miter lim="800000"/>
            <a:headEnd/>
            <a:tailEnd/>
          </a:ln>
        </p:spPr>
      </p:pic>
      <p:sp>
        <p:nvSpPr>
          <p:cNvPr id="6" name="Скругленный прямоугольник 5"/>
          <p:cNvSpPr/>
          <p:nvPr/>
        </p:nvSpPr>
        <p:spPr>
          <a:xfrm>
            <a:off x="214313" y="214313"/>
            <a:ext cx="8501062" cy="17859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defTabSz="449263">
              <a:lnSpc>
                <a:spcPct val="93000"/>
              </a:lnSpc>
              <a:buClr>
                <a:srgbClr val="FFFFFF"/>
              </a:buClr>
              <a:defRPr/>
            </a:pPr>
            <a:r>
              <a:rPr lang="ru-RU" altLang="zh-CN" sz="3600" b="1" dirty="0">
                <a:solidFill>
                  <a:srgbClr val="C00000"/>
                </a:solidFill>
              </a:rPr>
              <a:t>Координационный орган управления ВГЗЧС</a:t>
            </a:r>
            <a:endParaRPr lang="ru-RU" altLang="zh-CN" sz="3600" b="1" dirty="0">
              <a:solidFill>
                <a:srgbClr val="C00000"/>
              </a:solidFill>
              <a:latin typeface="Arial" pitchFamily="34" charset="0"/>
            </a:endParaRPr>
          </a:p>
        </p:txBody>
      </p:sp>
      <p:sp>
        <p:nvSpPr>
          <p:cNvPr id="7" name="Прямоугольник 6"/>
          <p:cNvSpPr/>
          <p:nvPr/>
        </p:nvSpPr>
        <p:spPr>
          <a:xfrm>
            <a:off x="468313" y="1844675"/>
            <a:ext cx="8270875" cy="1584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defTabSz="449263">
              <a:lnSpc>
                <a:spcPct val="93000"/>
              </a:lnSpc>
              <a:buClr>
                <a:srgbClr val="FFFFFF"/>
              </a:buClr>
              <a:defRPr/>
            </a:pPr>
            <a:r>
              <a:rPr lang="ru-RU" altLang="zh-CN" sz="2800" b="1" i="1" dirty="0">
                <a:solidFill>
                  <a:srgbClr val="0070C0"/>
                </a:solidFill>
                <a:latin typeface="Arial" pitchFamily="34" charset="0"/>
                <a:cs typeface="Arial" pitchFamily="34" charset="0"/>
              </a:rPr>
              <a:t>КЧС и ОПБ </a:t>
            </a:r>
          </a:p>
          <a:p>
            <a:pPr marL="355600" algn="ctr" defTabSz="449263">
              <a:lnSpc>
                <a:spcPct val="93000"/>
              </a:lnSpc>
              <a:buClr>
                <a:srgbClr val="FFFFFF"/>
              </a:buClr>
              <a:defRPr/>
            </a:pPr>
            <a:r>
              <a:rPr lang="ru-RU" altLang="zh-CN" sz="2800" b="1" i="1" dirty="0">
                <a:solidFill>
                  <a:srgbClr val="0070C0"/>
                </a:solidFill>
                <a:latin typeface="Arial" pitchFamily="34" charset="0"/>
              </a:rPr>
              <a:t>администрации городского округа </a:t>
            </a:r>
          </a:p>
          <a:p>
            <a:pPr marL="355600" algn="ctr" defTabSz="449263">
              <a:lnSpc>
                <a:spcPct val="93000"/>
              </a:lnSpc>
              <a:buClr>
                <a:srgbClr val="FFFFFF"/>
              </a:buClr>
              <a:defRPr/>
            </a:pPr>
            <a:r>
              <a:rPr lang="ru-RU" altLang="zh-CN" sz="2800" b="1" i="1" dirty="0">
                <a:solidFill>
                  <a:srgbClr val="0070C0"/>
                </a:solidFill>
                <a:latin typeface="Arial" pitchFamily="34" charset="0"/>
              </a:rPr>
              <a:t>город Воронеж</a:t>
            </a:r>
          </a:p>
        </p:txBody>
      </p:sp>
      <p:sp>
        <p:nvSpPr>
          <p:cNvPr id="8" name="Скругленный прямоугольник 7"/>
          <p:cNvSpPr/>
          <p:nvPr/>
        </p:nvSpPr>
        <p:spPr>
          <a:xfrm>
            <a:off x="3302000" y="3651250"/>
            <a:ext cx="5786438" cy="2643188"/>
          </a:xfrm>
          <a:prstGeom prst="roundRect">
            <a:avLst/>
          </a:prstGeom>
          <a:noFill/>
          <a:ln>
            <a:noFill/>
          </a:ln>
        </p:spPr>
        <p:style>
          <a:lnRef idx="0">
            <a:schemeClr val="accent3"/>
          </a:lnRef>
          <a:fillRef idx="3">
            <a:schemeClr val="accent3"/>
          </a:fillRef>
          <a:effectRef idx="3">
            <a:schemeClr val="accent3"/>
          </a:effectRef>
          <a:fontRef idx="minor">
            <a:schemeClr val="lt1"/>
          </a:fontRef>
        </p:style>
        <p:txBody>
          <a:bodyPr anchor="ctr"/>
          <a:lstStyle/>
          <a:p>
            <a:pPr marL="457200" indent="-454025">
              <a:lnSpc>
                <a:spcPct val="93000"/>
              </a:lnSpc>
              <a:spcBef>
                <a:spcPts val="700"/>
              </a:spcBef>
              <a:buClr>
                <a:srgbClr val="FFFFFF"/>
              </a:buClr>
              <a:tabLst>
                <a:tab pos="457200" algn="l"/>
                <a:tab pos="904875" algn="l"/>
                <a:tab pos="1352550" algn="l"/>
                <a:tab pos="1803400" algn="l"/>
                <a:tab pos="2251075" algn="l"/>
                <a:tab pos="2701925" algn="l"/>
                <a:tab pos="3149600" algn="l"/>
                <a:tab pos="3600450" algn="l"/>
                <a:tab pos="4048125" algn="l"/>
                <a:tab pos="4498975" algn="l"/>
                <a:tab pos="4946650" algn="l"/>
                <a:tab pos="5397500" algn="l"/>
                <a:tab pos="5845175" algn="l"/>
                <a:tab pos="6296025" algn="l"/>
                <a:tab pos="6743700" algn="l"/>
                <a:tab pos="7194550" algn="l"/>
                <a:tab pos="7642225" algn="l"/>
                <a:tab pos="8093075" algn="l"/>
                <a:tab pos="8540750" algn="l"/>
                <a:tab pos="8991600" algn="l"/>
                <a:tab pos="9439275" algn="l"/>
              </a:tabLst>
              <a:defRPr/>
            </a:pPr>
            <a:r>
              <a:rPr lang="ru-RU" altLang="zh-CN" sz="2800" b="1" dirty="0">
                <a:solidFill>
                  <a:schemeClr val="tx1"/>
                </a:solidFill>
              </a:rPr>
              <a:t>Председатель КЧС и ОПБ города – </a:t>
            </a:r>
          </a:p>
          <a:p>
            <a:pPr marL="457200" indent="-454025">
              <a:lnSpc>
                <a:spcPct val="93000"/>
              </a:lnSpc>
              <a:spcBef>
                <a:spcPts val="700"/>
              </a:spcBef>
              <a:buClr>
                <a:srgbClr val="FFFFFF"/>
              </a:buClr>
              <a:tabLst>
                <a:tab pos="457200" algn="l"/>
                <a:tab pos="904875" algn="l"/>
                <a:tab pos="1352550" algn="l"/>
                <a:tab pos="1803400" algn="l"/>
                <a:tab pos="2251075" algn="l"/>
                <a:tab pos="2701925" algn="l"/>
                <a:tab pos="3149600" algn="l"/>
                <a:tab pos="3600450" algn="l"/>
                <a:tab pos="4048125" algn="l"/>
                <a:tab pos="4498975" algn="l"/>
                <a:tab pos="4946650" algn="l"/>
                <a:tab pos="5397500" algn="l"/>
                <a:tab pos="5845175" algn="l"/>
                <a:tab pos="6296025" algn="l"/>
                <a:tab pos="6743700" algn="l"/>
                <a:tab pos="7194550" algn="l"/>
                <a:tab pos="7642225" algn="l"/>
                <a:tab pos="8093075" algn="l"/>
                <a:tab pos="8540750" algn="l"/>
                <a:tab pos="8991600" algn="l"/>
                <a:tab pos="9439275" algn="l"/>
              </a:tabLst>
              <a:defRPr/>
            </a:pPr>
            <a:endParaRPr lang="ru-RU" altLang="zh-CN" sz="2800" b="1" dirty="0">
              <a:solidFill>
                <a:schemeClr val="tx1"/>
              </a:solidFill>
            </a:endParaRPr>
          </a:p>
          <a:p>
            <a:pPr marL="457200" indent="-454025">
              <a:lnSpc>
                <a:spcPct val="93000"/>
              </a:lnSpc>
              <a:spcBef>
                <a:spcPts val="700"/>
              </a:spcBef>
              <a:buClr>
                <a:srgbClr val="FFFFFF"/>
              </a:buClr>
              <a:tabLst>
                <a:tab pos="457200" algn="l"/>
                <a:tab pos="904875" algn="l"/>
                <a:tab pos="1352550" algn="l"/>
                <a:tab pos="1803400" algn="l"/>
                <a:tab pos="2251075" algn="l"/>
                <a:tab pos="2701925" algn="l"/>
                <a:tab pos="3149600" algn="l"/>
                <a:tab pos="3600450" algn="l"/>
                <a:tab pos="4048125" algn="l"/>
                <a:tab pos="4498975" algn="l"/>
                <a:tab pos="4946650" algn="l"/>
                <a:tab pos="5397500" algn="l"/>
                <a:tab pos="5845175" algn="l"/>
                <a:tab pos="6296025" algn="l"/>
                <a:tab pos="6743700" algn="l"/>
                <a:tab pos="7194550" algn="l"/>
                <a:tab pos="7642225" algn="l"/>
                <a:tab pos="8093075" algn="l"/>
                <a:tab pos="8540750" algn="l"/>
                <a:tab pos="8991600" algn="l"/>
                <a:tab pos="9439275" algn="l"/>
              </a:tabLst>
              <a:defRPr/>
            </a:pPr>
            <a:r>
              <a:rPr lang="ru-RU" altLang="zh-CN" sz="2800" b="1" dirty="0">
                <a:solidFill>
                  <a:schemeClr val="tx1"/>
                </a:solidFill>
              </a:rPr>
              <a:t>глава городского округа город</a:t>
            </a:r>
          </a:p>
          <a:p>
            <a:pPr marL="457200" indent="-454025">
              <a:lnSpc>
                <a:spcPct val="93000"/>
              </a:lnSpc>
              <a:spcBef>
                <a:spcPts val="700"/>
              </a:spcBef>
              <a:buClr>
                <a:srgbClr val="FFFFFF"/>
              </a:buClr>
              <a:tabLst>
                <a:tab pos="457200" algn="l"/>
                <a:tab pos="904875" algn="l"/>
                <a:tab pos="1352550" algn="l"/>
                <a:tab pos="1803400" algn="l"/>
                <a:tab pos="2251075" algn="l"/>
                <a:tab pos="2701925" algn="l"/>
                <a:tab pos="3149600" algn="l"/>
                <a:tab pos="3600450" algn="l"/>
                <a:tab pos="4048125" algn="l"/>
                <a:tab pos="4498975" algn="l"/>
                <a:tab pos="4946650" algn="l"/>
                <a:tab pos="5397500" algn="l"/>
                <a:tab pos="5845175" algn="l"/>
                <a:tab pos="6296025" algn="l"/>
                <a:tab pos="6743700" algn="l"/>
                <a:tab pos="7194550" algn="l"/>
                <a:tab pos="7642225" algn="l"/>
                <a:tab pos="8093075" algn="l"/>
                <a:tab pos="8540750" algn="l"/>
                <a:tab pos="8991600" algn="l"/>
                <a:tab pos="9439275" algn="l"/>
              </a:tabLst>
              <a:defRPr/>
            </a:pPr>
            <a:r>
              <a:rPr lang="ru-RU" altLang="zh-CN" sz="2800" b="1" dirty="0">
                <a:solidFill>
                  <a:schemeClr val="tx1"/>
                </a:solidFill>
              </a:rPr>
              <a:t>Воронеж </a:t>
            </a:r>
          </a:p>
          <a:p>
            <a:pPr marL="457200" indent="-454025">
              <a:lnSpc>
                <a:spcPct val="93000"/>
              </a:lnSpc>
              <a:spcBef>
                <a:spcPts val="700"/>
              </a:spcBef>
              <a:buClr>
                <a:srgbClr val="FFFFFF"/>
              </a:buClr>
              <a:tabLst>
                <a:tab pos="457200" algn="l"/>
                <a:tab pos="904875" algn="l"/>
                <a:tab pos="1352550" algn="l"/>
                <a:tab pos="1803400" algn="l"/>
                <a:tab pos="2251075" algn="l"/>
                <a:tab pos="2701925" algn="l"/>
                <a:tab pos="3149600" algn="l"/>
                <a:tab pos="3600450" algn="l"/>
                <a:tab pos="4048125" algn="l"/>
                <a:tab pos="4498975" algn="l"/>
                <a:tab pos="4946650" algn="l"/>
                <a:tab pos="5397500" algn="l"/>
                <a:tab pos="5845175" algn="l"/>
                <a:tab pos="6296025" algn="l"/>
                <a:tab pos="6743700" algn="l"/>
                <a:tab pos="7194550" algn="l"/>
                <a:tab pos="7642225" algn="l"/>
                <a:tab pos="8093075" algn="l"/>
                <a:tab pos="8540750" algn="l"/>
                <a:tab pos="8991600" algn="l"/>
                <a:tab pos="9439275" algn="l"/>
              </a:tabLst>
              <a:defRPr/>
            </a:pPr>
            <a:r>
              <a:rPr lang="ru-RU" altLang="zh-CN" sz="2800" b="1" dirty="0" err="1">
                <a:solidFill>
                  <a:schemeClr val="tx1"/>
                </a:solidFill>
                <a:latin typeface="Arial" pitchFamily="34" charset="0"/>
              </a:rPr>
              <a:t>Кстенин</a:t>
            </a:r>
            <a:r>
              <a:rPr lang="ru-RU" altLang="zh-CN" sz="2800" b="1" dirty="0">
                <a:solidFill>
                  <a:schemeClr val="tx1"/>
                </a:solidFill>
                <a:latin typeface="Arial" pitchFamily="34" charset="0"/>
              </a:rPr>
              <a:t> Вадим Юрьевич</a:t>
            </a:r>
          </a:p>
        </p:txBody>
      </p:sp>
      <p:sp>
        <p:nvSpPr>
          <p:cNvPr id="21513" name="TextBox 8"/>
          <p:cNvSpPr txBox="1">
            <a:spLocks noChangeArrowheads="1"/>
          </p:cNvSpPr>
          <p:nvPr/>
        </p:nvSpPr>
        <p:spPr bwMode="auto">
          <a:xfrm>
            <a:off x="444500" y="6235700"/>
            <a:ext cx="3695700" cy="461963"/>
          </a:xfrm>
          <a:prstGeom prst="rect">
            <a:avLst/>
          </a:prstGeom>
          <a:noFill/>
          <a:ln w="9525">
            <a:noFill/>
            <a:miter lim="800000"/>
            <a:headEnd/>
            <a:tailEnd/>
          </a:ln>
        </p:spPr>
        <p:txBody>
          <a:bodyPr>
            <a:spAutoFit/>
          </a:bodyPr>
          <a:lstStyle/>
          <a:p>
            <a:r>
              <a:rPr lang="ru-RU" altLang="zh-CN" sz="2400" b="1">
                <a:latin typeface="Calibri" pitchFamily="34" charset="0"/>
              </a:rPr>
              <a:t>Ул. Плехановская, д. 10</a:t>
            </a:r>
          </a:p>
        </p:txBody>
      </p:sp>
      <p:sp>
        <p:nvSpPr>
          <p:cNvPr id="21514" name="Замещающий номер слайда 1"/>
          <p:cNvSpPr>
            <a:spLocks noGrp="1" noChangeArrowheads="1"/>
          </p:cNvSpPr>
          <p:nvPr>
            <p:ph type="sldNum" sz="quarter" idx="12"/>
          </p:nvPr>
        </p:nvSpPr>
        <p:spPr bwMode="auto">
          <a:xfrm>
            <a:off x="457200" y="6356350"/>
            <a:ext cx="2133600" cy="365125"/>
          </a:xfrm>
          <a:noFill/>
          <a:ln>
            <a:miter lim="800000"/>
            <a:headEnd/>
            <a:tailEnd/>
          </a:ln>
        </p:spPr>
        <p:txBody>
          <a:bodyPr lIns="90000" tIns="46800" rIns="90000" bIns="46800" anchor="b"/>
          <a:lstStyle/>
          <a:p>
            <a:fld id="{3EC11F01-7EA4-4A83-A082-F8EACD5E3108}" type="slidenum">
              <a:rPr lang="en-GB" altLang="en-US" sz="1400" smtClean="0">
                <a:solidFill>
                  <a:srgbClr val="FFFFFF"/>
                </a:solidFill>
                <a:latin typeface="Arial" pitchFamily="34" charset="0"/>
              </a:rPr>
              <a:pPr/>
              <a:t>20</a:t>
            </a:fld>
            <a:endParaRPr lang="en-GB" altLang="en-US" sz="1400" smtClean="0">
              <a:solidFill>
                <a:srgbClr val="FFFFFF"/>
              </a:solidFill>
              <a:latin typeface="Arial"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gorcom36.ru/upload/medialibrary/46d/Kstenin.jpg"/>
          <p:cNvPicPr>
            <a:picLocks noChangeAspect="1" noChangeArrowheads="1"/>
          </p:cNvPicPr>
          <p:nvPr/>
        </p:nvPicPr>
        <p:blipFill>
          <a:blip r:embed="rId2" cstate="print"/>
          <a:srcRect/>
          <a:stretch>
            <a:fillRect/>
          </a:stretch>
        </p:blipFill>
        <p:spPr bwMode="auto">
          <a:xfrm>
            <a:off x="0" y="0"/>
            <a:ext cx="9144000" cy="6089650"/>
          </a:xfrm>
          <a:prstGeom prst="rect">
            <a:avLst/>
          </a:prstGeom>
          <a:noFill/>
          <a:ln w="9525">
            <a:noFill/>
            <a:miter lim="800000"/>
            <a:headEnd/>
            <a:tailEnd/>
          </a:ln>
        </p:spPr>
      </p:pic>
      <p:sp>
        <p:nvSpPr>
          <p:cNvPr id="3" name="Прямоугольник 2"/>
          <p:cNvSpPr/>
          <p:nvPr/>
        </p:nvSpPr>
        <p:spPr>
          <a:xfrm>
            <a:off x="928688" y="6215063"/>
            <a:ext cx="7929562"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sz="2800" b="1" noProof="1">
                <a:solidFill>
                  <a:srgbClr val="C00000"/>
                </a:solidFill>
                <a:latin typeface="Times New Roman" panose="02020603050405020304" pitchFamily="18" charset="0"/>
              </a:rPr>
              <a:t>КСТЕНИН  Вадим  Юрьевич</a:t>
            </a:r>
            <a:endParaRPr sz="2800" b="1" noProof="1">
              <a:solidFill>
                <a:srgbClr val="C0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Прямоугольник 3"/>
          <p:cNvSpPr>
            <a:spLocks noChangeArrowheads="1"/>
          </p:cNvSpPr>
          <p:nvPr/>
        </p:nvSpPr>
        <p:spPr bwMode="auto">
          <a:xfrm>
            <a:off x="428625" y="4071938"/>
            <a:ext cx="8429625" cy="584200"/>
          </a:xfrm>
          <a:prstGeom prst="rect">
            <a:avLst/>
          </a:prstGeom>
          <a:noFill/>
          <a:ln w="9525">
            <a:noFill/>
            <a:miter lim="800000"/>
            <a:headEnd/>
            <a:tailEnd/>
          </a:ln>
        </p:spPr>
        <p:txBody>
          <a:bodyPr>
            <a:spAutoFit/>
          </a:bodyPr>
          <a:lstStyle/>
          <a:p>
            <a:pPr marL="355600" algn="ctr"/>
            <a:endParaRPr lang="ru-RU" altLang="zh-CN" sz="3200" b="1" i="1">
              <a:latin typeface="Calibri" pitchFamily="34" charset="0"/>
            </a:endParaRPr>
          </a:p>
        </p:txBody>
      </p:sp>
      <p:sp>
        <p:nvSpPr>
          <p:cNvPr id="6" name="Скругленный прямоугольник 5"/>
          <p:cNvSpPr/>
          <p:nvPr/>
        </p:nvSpPr>
        <p:spPr>
          <a:xfrm>
            <a:off x="214313" y="214313"/>
            <a:ext cx="8501062" cy="17859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defTabSz="449263">
              <a:lnSpc>
                <a:spcPct val="93000"/>
              </a:lnSpc>
              <a:buClr>
                <a:srgbClr val="FFFFFF"/>
              </a:buClr>
              <a:defRPr/>
            </a:pPr>
            <a:r>
              <a:rPr lang="ru-RU" altLang="zh-CN" sz="3600" b="1" dirty="0">
                <a:solidFill>
                  <a:srgbClr val="C00000"/>
                </a:solidFill>
              </a:rPr>
              <a:t>Постоянно </a:t>
            </a:r>
            <a:r>
              <a:rPr lang="ru-RU" altLang="zh-CN" sz="3600" b="1" dirty="0" smtClean="0">
                <a:solidFill>
                  <a:srgbClr val="C00000"/>
                </a:solidFill>
              </a:rPr>
              <a:t>действующий орган </a:t>
            </a:r>
            <a:r>
              <a:rPr lang="ru-RU" altLang="zh-CN" sz="3600" b="1" dirty="0">
                <a:solidFill>
                  <a:srgbClr val="C00000"/>
                </a:solidFill>
              </a:rPr>
              <a:t>управления ВГЗЧС</a:t>
            </a:r>
            <a:endParaRPr lang="ru-RU" altLang="zh-CN" sz="3600" b="1" dirty="0">
              <a:solidFill>
                <a:srgbClr val="C00000"/>
              </a:solidFill>
              <a:latin typeface="Arial" pitchFamily="34" charset="0"/>
            </a:endParaRPr>
          </a:p>
        </p:txBody>
      </p:sp>
      <p:sp>
        <p:nvSpPr>
          <p:cNvPr id="7" name="Прямоугольник 6"/>
          <p:cNvSpPr/>
          <p:nvPr/>
        </p:nvSpPr>
        <p:spPr>
          <a:xfrm>
            <a:off x="428625" y="1844675"/>
            <a:ext cx="8215313" cy="1584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defTabSz="449263">
              <a:lnSpc>
                <a:spcPct val="93000"/>
              </a:lnSpc>
              <a:buClr>
                <a:srgbClr val="FFFFFF"/>
              </a:buClr>
              <a:defRPr/>
            </a:pPr>
            <a:r>
              <a:rPr lang="ru-RU" altLang="zh-CN" sz="2800" b="1" i="1" dirty="0">
                <a:solidFill>
                  <a:srgbClr val="0070C0"/>
                </a:solidFill>
                <a:latin typeface="Arial" pitchFamily="34" charset="0"/>
                <a:cs typeface="Arial" pitchFamily="34" charset="0"/>
              </a:rPr>
              <a:t>МКУ «Управление по делам ГО ЧС </a:t>
            </a:r>
          </a:p>
          <a:p>
            <a:pPr marL="355600" algn="ctr" defTabSz="449263">
              <a:lnSpc>
                <a:spcPct val="93000"/>
              </a:lnSpc>
              <a:buClr>
                <a:srgbClr val="FFFFFF"/>
              </a:buClr>
              <a:defRPr/>
            </a:pPr>
            <a:r>
              <a:rPr lang="ru-RU" altLang="zh-CN" sz="2800" b="1" i="1" dirty="0">
                <a:solidFill>
                  <a:srgbClr val="0070C0"/>
                </a:solidFill>
                <a:latin typeface="Arial" pitchFamily="34" charset="0"/>
                <a:cs typeface="Arial" pitchFamily="34" charset="0"/>
              </a:rPr>
              <a:t>г. Воронежа»</a:t>
            </a:r>
          </a:p>
        </p:txBody>
      </p:sp>
      <p:sp>
        <p:nvSpPr>
          <p:cNvPr id="8" name="Скругленный прямоугольник 7"/>
          <p:cNvSpPr/>
          <p:nvPr/>
        </p:nvSpPr>
        <p:spPr>
          <a:xfrm>
            <a:off x="3000375" y="4572000"/>
            <a:ext cx="5786438" cy="1643063"/>
          </a:xfrm>
          <a:prstGeom prst="roundRect">
            <a:avLst/>
          </a:prstGeom>
          <a:noFill/>
          <a:ln>
            <a:noFill/>
          </a:ln>
        </p:spPr>
        <p:style>
          <a:lnRef idx="1">
            <a:schemeClr val="accent3"/>
          </a:lnRef>
          <a:fillRef idx="3">
            <a:schemeClr val="accent3"/>
          </a:fillRef>
          <a:effectRef idx="2">
            <a:schemeClr val="accent3"/>
          </a:effectRef>
          <a:fontRef idx="minor">
            <a:schemeClr val="lt1"/>
          </a:fontRef>
        </p:style>
        <p:txBody>
          <a:bodyPr anchor="ctr"/>
          <a:lstStyle/>
          <a:p>
            <a:pPr>
              <a:lnSpc>
                <a:spcPct val="9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r>
              <a:rPr lang="ru-RU" altLang="zh-CN" sz="2800" b="1" dirty="0">
                <a:solidFill>
                  <a:schemeClr val="tx1"/>
                </a:solidFill>
              </a:rPr>
              <a:t>Руководитель МКУ «Управление по делам ГО ЧС г. Воронежа»</a:t>
            </a:r>
          </a:p>
          <a:p>
            <a:pPr algn="ctr">
              <a:lnSpc>
                <a:spcPct val="9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r>
              <a:rPr lang="ru-RU" altLang="zh-CN" sz="2800" b="1" dirty="0">
                <a:solidFill>
                  <a:schemeClr val="tx1"/>
                </a:solidFill>
              </a:rPr>
              <a:t> </a:t>
            </a:r>
          </a:p>
          <a:p>
            <a:pPr algn="ctr">
              <a:lnSpc>
                <a:spcPct val="9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r>
              <a:rPr lang="ru-RU" altLang="zh-CN" sz="2800" b="1" dirty="0" err="1">
                <a:solidFill>
                  <a:schemeClr val="tx1"/>
                </a:solidFill>
              </a:rPr>
              <a:t>Хомук</a:t>
            </a:r>
            <a:r>
              <a:rPr lang="ru-RU" altLang="zh-CN" sz="2800" b="1" dirty="0">
                <a:solidFill>
                  <a:schemeClr val="tx1"/>
                </a:solidFill>
              </a:rPr>
              <a:t> Сергей </a:t>
            </a:r>
            <a:r>
              <a:rPr lang="ru-RU" altLang="zh-CN" sz="2800" b="1" dirty="0" err="1">
                <a:solidFill>
                  <a:schemeClr val="tx1"/>
                </a:solidFill>
              </a:rPr>
              <a:t>Иларионович</a:t>
            </a:r>
            <a:r>
              <a:rPr lang="ru-RU" altLang="zh-CN" sz="2800" b="1" dirty="0">
                <a:solidFill>
                  <a:schemeClr val="tx1"/>
                </a:solidFill>
              </a:rPr>
              <a:t> </a:t>
            </a:r>
            <a:endParaRPr lang="ru-RU" altLang="zh-CN" sz="2800" b="1" dirty="0">
              <a:solidFill>
                <a:schemeClr val="tx1"/>
              </a:solidFill>
              <a:latin typeface="Arial" pitchFamily="34" charset="0"/>
            </a:endParaRPr>
          </a:p>
        </p:txBody>
      </p:sp>
      <p:pic>
        <p:nvPicPr>
          <p:cNvPr id="9" name="Picture 7"/>
          <p:cNvPicPr>
            <a:picLocks noChangeAspect="1" noChangeArrowheads="1"/>
          </p:cNvPicPr>
          <p:nvPr/>
        </p:nvPicPr>
        <p:blipFill>
          <a:blip r:embed="rId2" cstate="print"/>
          <a:srcRect/>
          <a:stretch>
            <a:fillRect/>
          </a:stretch>
        </p:blipFill>
        <p:spPr bwMode="auto">
          <a:xfrm>
            <a:off x="214313" y="3644900"/>
            <a:ext cx="2871787" cy="2427288"/>
          </a:xfrm>
          <a:prstGeom prst="rect">
            <a:avLst/>
          </a:prstGeom>
          <a:noFill/>
          <a:ln w="9525">
            <a:noFill/>
            <a:miter lim="800000"/>
            <a:headEnd/>
            <a:tailEnd/>
          </a:ln>
        </p:spPr>
      </p:pic>
      <p:sp>
        <p:nvSpPr>
          <p:cNvPr id="23559" name="TextBox 9"/>
          <p:cNvSpPr txBox="1">
            <a:spLocks noChangeArrowheads="1"/>
          </p:cNvSpPr>
          <p:nvPr/>
        </p:nvSpPr>
        <p:spPr bwMode="auto">
          <a:xfrm>
            <a:off x="120650" y="6072188"/>
            <a:ext cx="3059113" cy="461962"/>
          </a:xfrm>
          <a:prstGeom prst="rect">
            <a:avLst/>
          </a:prstGeom>
          <a:noFill/>
          <a:ln w="9525">
            <a:noFill/>
            <a:miter lim="800000"/>
            <a:headEnd/>
            <a:tailEnd/>
          </a:ln>
        </p:spPr>
        <p:txBody>
          <a:bodyPr>
            <a:spAutoFit/>
          </a:bodyPr>
          <a:lstStyle/>
          <a:p>
            <a:r>
              <a:rPr lang="ru-RU" altLang="zh-CN" sz="2400">
                <a:latin typeface="Calibri" pitchFamily="34" charset="0"/>
              </a:rPr>
              <a:t>ул. Платонова, д. 25</a:t>
            </a:r>
          </a:p>
        </p:txBody>
      </p:sp>
      <p:sp>
        <p:nvSpPr>
          <p:cNvPr id="23560" name="Замещающий номер слайда 1"/>
          <p:cNvSpPr>
            <a:spLocks noGrp="1" noChangeArrowheads="1"/>
          </p:cNvSpPr>
          <p:nvPr>
            <p:ph type="sldNum" sz="quarter" idx="12"/>
          </p:nvPr>
        </p:nvSpPr>
        <p:spPr bwMode="auto">
          <a:xfrm>
            <a:off x="457200" y="6356350"/>
            <a:ext cx="2133600" cy="365125"/>
          </a:xfrm>
          <a:noFill/>
          <a:ln>
            <a:miter lim="800000"/>
            <a:headEnd/>
            <a:tailEnd/>
          </a:ln>
        </p:spPr>
        <p:txBody>
          <a:bodyPr lIns="90000" tIns="46800" rIns="90000" bIns="46800" anchor="b"/>
          <a:lstStyle/>
          <a:p>
            <a:fld id="{0B7D81C8-A372-4034-AEFD-C74C1FF6574D}" type="slidenum">
              <a:rPr lang="en-GB" altLang="en-US" sz="1400" smtClean="0">
                <a:solidFill>
                  <a:srgbClr val="FFFFFF"/>
                </a:solidFill>
                <a:latin typeface="Arial" pitchFamily="34" charset="0"/>
              </a:rPr>
              <a:pPr/>
              <a:t>22</a:t>
            </a:fld>
            <a:endParaRPr lang="en-GB" altLang="en-US" sz="1400" smtClean="0">
              <a:solidFill>
                <a:srgbClr val="FFFFFF"/>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additive="repl">
                                        <p:cTn id="6" dur="1" fill="hold">
                                          <p:stCondLst>
                                            <p:cond delay="0"/>
                                          </p:stCondLst>
                                        </p:cTn>
                                        <p:tgtEl>
                                          <p:spTgt spid="9"/>
                                        </p:tgtEl>
                                        <p:attrNameLst>
                                          <p:attrName>style.visibility</p:attrName>
                                        </p:attrNameLst>
                                      </p:cBhvr>
                                      <p:to>
                                        <p:strVal val="visible"/>
                                      </p:to>
                                    </p:set>
                                    <p:animEffect transition="in" filter="wipe(down)">
                                      <p:cBhvr additive="repl">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voronezh-news.net/img/20190611/783941f54019c75b6ac87e901741bb74.jpg"/>
          <p:cNvPicPr>
            <a:picLocks noChangeAspect="1" noChangeArrowheads="1"/>
          </p:cNvPicPr>
          <p:nvPr/>
        </p:nvPicPr>
        <p:blipFill>
          <a:blip r:embed="rId2" cstate="print"/>
          <a:srcRect/>
          <a:stretch>
            <a:fillRect/>
          </a:stretch>
        </p:blipFill>
        <p:spPr bwMode="auto">
          <a:xfrm>
            <a:off x="395288" y="0"/>
            <a:ext cx="8353425" cy="6381750"/>
          </a:xfrm>
          <a:prstGeom prst="rect">
            <a:avLst/>
          </a:prstGeom>
          <a:noFill/>
          <a:ln w="9525">
            <a:noFill/>
            <a:miter lim="800000"/>
            <a:headEnd/>
            <a:tailEnd/>
          </a:ln>
        </p:spPr>
      </p:pic>
      <p:sp>
        <p:nvSpPr>
          <p:cNvPr id="3" name="Прямоугольник 2"/>
          <p:cNvSpPr/>
          <p:nvPr/>
        </p:nvSpPr>
        <p:spPr>
          <a:xfrm>
            <a:off x="900113" y="6429375"/>
            <a:ext cx="7929562"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sz="2800" b="1" noProof="1">
                <a:solidFill>
                  <a:srgbClr val="C00000"/>
                </a:solidFill>
                <a:latin typeface="Times New Roman" panose="02020603050405020304" pitchFamily="18" charset="0"/>
              </a:rPr>
              <a:t>ХОМУК  Сергей Иларионович</a:t>
            </a:r>
            <a:endParaRPr sz="2800" b="1" noProof="1">
              <a:solidFill>
                <a:srgbClr val="C0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Прямоугольник 3"/>
          <p:cNvSpPr>
            <a:spLocks noChangeArrowheads="1"/>
          </p:cNvSpPr>
          <p:nvPr/>
        </p:nvSpPr>
        <p:spPr bwMode="auto">
          <a:xfrm>
            <a:off x="428625" y="4071938"/>
            <a:ext cx="8429625" cy="584200"/>
          </a:xfrm>
          <a:prstGeom prst="rect">
            <a:avLst/>
          </a:prstGeom>
          <a:noFill/>
          <a:ln w="9525">
            <a:noFill/>
            <a:miter lim="800000"/>
            <a:headEnd/>
            <a:tailEnd/>
          </a:ln>
        </p:spPr>
        <p:txBody>
          <a:bodyPr>
            <a:spAutoFit/>
          </a:bodyPr>
          <a:lstStyle/>
          <a:p>
            <a:pPr marL="355600" algn="ctr"/>
            <a:endParaRPr lang="ru-RU" altLang="zh-CN" sz="3200" b="1" i="1">
              <a:latin typeface="Calibri" pitchFamily="34" charset="0"/>
            </a:endParaRPr>
          </a:p>
        </p:txBody>
      </p:sp>
      <p:sp>
        <p:nvSpPr>
          <p:cNvPr id="6" name="Скругленный прямоугольник 5"/>
          <p:cNvSpPr/>
          <p:nvPr/>
        </p:nvSpPr>
        <p:spPr>
          <a:xfrm>
            <a:off x="214313" y="214313"/>
            <a:ext cx="8501062" cy="17859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defTabSz="449263">
              <a:lnSpc>
                <a:spcPct val="93000"/>
              </a:lnSpc>
              <a:buClr>
                <a:srgbClr val="FFFFFF"/>
              </a:buClr>
              <a:defRPr/>
            </a:pPr>
            <a:r>
              <a:rPr lang="ru-RU" altLang="zh-CN" sz="3600" b="1">
                <a:solidFill>
                  <a:srgbClr val="C00000"/>
                </a:solidFill>
              </a:rPr>
              <a:t>Орган повседневного управления ВГЗЧС</a:t>
            </a:r>
            <a:endParaRPr lang="ru-RU" altLang="zh-CN" sz="3600" b="1">
              <a:solidFill>
                <a:srgbClr val="C00000"/>
              </a:solidFill>
              <a:latin typeface="Arial" pitchFamily="34" charset="0"/>
            </a:endParaRPr>
          </a:p>
        </p:txBody>
      </p:sp>
      <p:sp>
        <p:nvSpPr>
          <p:cNvPr id="7" name="Прямоугольник 6"/>
          <p:cNvSpPr/>
          <p:nvPr/>
        </p:nvSpPr>
        <p:spPr>
          <a:xfrm>
            <a:off x="0" y="1628775"/>
            <a:ext cx="9144000" cy="26574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algn="ctr">
              <a:defRPr/>
            </a:pPr>
            <a:r>
              <a:rPr lang="ru-RU" altLang="zh-CN" sz="2800" b="1" i="1" dirty="0">
                <a:solidFill>
                  <a:srgbClr val="0070C0"/>
                </a:solidFill>
                <a:latin typeface="Arial" pitchFamily="34" charset="0"/>
                <a:ea typeface="Microsoft YaHei" pitchFamily="34" charset="-122"/>
              </a:rPr>
              <a:t>Единая дежурно-диспетчерская служба </a:t>
            </a:r>
          </a:p>
          <a:p>
            <a:pPr marL="355600" algn="ctr">
              <a:defRPr/>
            </a:pPr>
            <a:r>
              <a:rPr lang="ru-RU" altLang="zh-CN" sz="2800" b="1" i="1" dirty="0">
                <a:solidFill>
                  <a:srgbClr val="0070C0"/>
                </a:solidFill>
                <a:latin typeface="Arial" pitchFamily="34" charset="0"/>
                <a:ea typeface="Microsoft YaHei" pitchFamily="34" charset="-122"/>
              </a:rPr>
              <a:t>города Воронежа</a:t>
            </a:r>
          </a:p>
          <a:p>
            <a:pPr marL="355600" algn="ctr">
              <a:defRPr/>
            </a:pPr>
            <a:endParaRPr lang="ru-RU" altLang="zh-CN" sz="2800" b="1" i="1" dirty="0">
              <a:solidFill>
                <a:schemeClr val="tx1"/>
              </a:solidFill>
              <a:latin typeface="Arial" pitchFamily="34" charset="0"/>
              <a:ea typeface="Microsoft YaHei" pitchFamily="34" charset="-122"/>
            </a:endParaRPr>
          </a:p>
          <a:p>
            <a:pPr marL="355600" algn="ctr">
              <a:defRPr/>
            </a:pPr>
            <a:r>
              <a:rPr lang="ru-RU" altLang="zh-CN" sz="2800" b="1" i="1" dirty="0">
                <a:solidFill>
                  <a:srgbClr val="C00000"/>
                </a:solidFill>
                <a:latin typeface="Arial" pitchFamily="34" charset="0"/>
                <a:ea typeface="Microsoft YaHei" pitchFamily="34" charset="-122"/>
              </a:rPr>
              <a:t>Е Д </a:t>
            </a:r>
            <a:r>
              <a:rPr lang="ru-RU" altLang="zh-CN" sz="2800" b="1" i="1" dirty="0" err="1">
                <a:solidFill>
                  <a:srgbClr val="C00000"/>
                </a:solidFill>
                <a:latin typeface="Arial" pitchFamily="34" charset="0"/>
                <a:ea typeface="Microsoft YaHei" pitchFamily="34" charset="-122"/>
              </a:rPr>
              <a:t>Д</a:t>
            </a:r>
            <a:r>
              <a:rPr lang="ru-RU" altLang="zh-CN" sz="2800" b="1" i="1" dirty="0">
                <a:solidFill>
                  <a:srgbClr val="C00000"/>
                </a:solidFill>
                <a:latin typeface="Arial" pitchFamily="34" charset="0"/>
                <a:ea typeface="Microsoft YaHei" pitchFamily="34" charset="-122"/>
              </a:rPr>
              <a:t> С города  - структурное подразделение  МКУ «Управление по делам ГО ЧС г. Воронежа»</a:t>
            </a:r>
          </a:p>
        </p:txBody>
      </p:sp>
      <p:sp>
        <p:nvSpPr>
          <p:cNvPr id="8" name="Скругленный прямоугольник 7"/>
          <p:cNvSpPr/>
          <p:nvPr/>
        </p:nvSpPr>
        <p:spPr>
          <a:xfrm>
            <a:off x="3071813" y="4500563"/>
            <a:ext cx="5786437" cy="2071687"/>
          </a:xfrm>
          <a:prstGeom prst="roundRect">
            <a:avLst/>
          </a:prstGeom>
          <a:noFill/>
          <a:ln>
            <a:noFill/>
          </a:ln>
        </p:spPr>
        <p:style>
          <a:lnRef idx="1">
            <a:schemeClr val="accent3"/>
          </a:lnRef>
          <a:fillRef idx="3">
            <a:schemeClr val="accent3"/>
          </a:fillRef>
          <a:effectRef idx="2">
            <a:schemeClr val="accent3"/>
          </a:effectRef>
          <a:fontRef idx="minor">
            <a:schemeClr val="lt1"/>
          </a:fontRef>
        </p:style>
        <p:txBody>
          <a:bodyPr anchor="ctr"/>
          <a:lstStyle/>
          <a:p>
            <a:pPr>
              <a:lnSpc>
                <a:spcPct val="9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r>
              <a:rPr lang="ru-RU" altLang="zh-CN" sz="2800" b="1">
                <a:solidFill>
                  <a:schemeClr val="tx1"/>
                </a:solidFill>
              </a:rPr>
              <a:t>     </a:t>
            </a:r>
            <a:endParaRPr lang="ru-RU" altLang="zh-CN" sz="2800">
              <a:solidFill>
                <a:schemeClr val="tx1"/>
              </a:solidFill>
              <a:latin typeface="Arial" pitchFamily="34" charset="0"/>
            </a:endParaRPr>
          </a:p>
        </p:txBody>
      </p:sp>
      <p:pic>
        <p:nvPicPr>
          <p:cNvPr id="25606" name="Picture 1"/>
          <p:cNvPicPr>
            <a:picLocks noChangeAspect="1" noChangeArrowheads="1"/>
          </p:cNvPicPr>
          <p:nvPr/>
        </p:nvPicPr>
        <p:blipFill>
          <a:blip r:embed="rId3" cstate="print"/>
          <a:srcRect/>
          <a:stretch>
            <a:fillRect/>
          </a:stretch>
        </p:blipFill>
        <p:spPr bwMode="auto">
          <a:xfrm>
            <a:off x="179388" y="4076700"/>
            <a:ext cx="3000375" cy="1998663"/>
          </a:xfrm>
          <a:prstGeom prst="rect">
            <a:avLst/>
          </a:prstGeom>
          <a:noFill/>
          <a:ln w="9525">
            <a:noFill/>
            <a:miter lim="800000"/>
            <a:headEnd/>
            <a:tailEnd/>
          </a:ln>
        </p:spPr>
      </p:pic>
      <p:sp>
        <p:nvSpPr>
          <p:cNvPr id="25607" name="TextBox 9"/>
          <p:cNvSpPr txBox="1">
            <a:spLocks noChangeArrowheads="1"/>
          </p:cNvSpPr>
          <p:nvPr/>
        </p:nvSpPr>
        <p:spPr bwMode="auto">
          <a:xfrm>
            <a:off x="214313" y="6092825"/>
            <a:ext cx="3059112" cy="400050"/>
          </a:xfrm>
          <a:prstGeom prst="rect">
            <a:avLst/>
          </a:prstGeom>
          <a:noFill/>
          <a:ln w="9525">
            <a:noFill/>
            <a:miter lim="800000"/>
            <a:headEnd/>
            <a:tailEnd/>
          </a:ln>
        </p:spPr>
        <p:txBody>
          <a:bodyPr>
            <a:spAutoFit/>
          </a:bodyPr>
          <a:lstStyle/>
          <a:p>
            <a:r>
              <a:rPr lang="ru-RU" altLang="zh-CN" sz="2000" b="1"/>
              <a:t>ул. Платонова, д. 25</a:t>
            </a:r>
          </a:p>
        </p:txBody>
      </p:sp>
      <p:sp>
        <p:nvSpPr>
          <p:cNvPr id="25608" name="Замещающий номер слайда 1"/>
          <p:cNvSpPr>
            <a:spLocks noGrp="1" noChangeArrowheads="1"/>
          </p:cNvSpPr>
          <p:nvPr>
            <p:ph type="sldNum" sz="quarter" idx="12"/>
          </p:nvPr>
        </p:nvSpPr>
        <p:spPr bwMode="auto">
          <a:xfrm>
            <a:off x="457200" y="6356350"/>
            <a:ext cx="2133600" cy="365125"/>
          </a:xfrm>
          <a:noFill/>
          <a:ln>
            <a:miter lim="800000"/>
            <a:headEnd/>
            <a:tailEnd/>
          </a:ln>
        </p:spPr>
        <p:txBody>
          <a:bodyPr lIns="90000" tIns="46800" rIns="90000" bIns="46800" anchor="b"/>
          <a:lstStyle/>
          <a:p>
            <a:fld id="{FF4507E4-02FC-412A-A3E8-3777AAEB62E0}" type="slidenum">
              <a:rPr lang="en-GB" altLang="en-US" sz="1400" smtClean="0">
                <a:solidFill>
                  <a:srgbClr val="FFFFFF"/>
                </a:solidFill>
                <a:latin typeface="Arial" pitchFamily="34" charset="0"/>
              </a:rPr>
              <a:pPr/>
              <a:t>24</a:t>
            </a:fld>
            <a:endParaRPr lang="en-GB" altLang="en-US" sz="1400" smtClean="0">
              <a:solidFill>
                <a:srgbClr val="FFFFFF"/>
              </a:solidFill>
              <a:latin typeface="Arial"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Текстовое поле 1"/>
          <p:cNvSpPr txBox="1">
            <a:spLocks noChangeArrowheads="1"/>
          </p:cNvSpPr>
          <p:nvPr/>
        </p:nvSpPr>
        <p:spPr bwMode="auto">
          <a:xfrm>
            <a:off x="0" y="692150"/>
            <a:ext cx="9099550" cy="4248150"/>
          </a:xfrm>
          <a:prstGeom prst="rect">
            <a:avLst/>
          </a:prstGeom>
          <a:noFill/>
          <a:ln w="9525">
            <a:noFill/>
            <a:miter lim="800000"/>
            <a:headEnd/>
            <a:tailEnd/>
          </a:ln>
        </p:spPr>
        <p:txBody>
          <a:bodyPr>
            <a:spAutoFit/>
          </a:bodyPr>
          <a:lstStyle/>
          <a:p>
            <a:pPr indent="450850" algn="ctr">
              <a:lnSpc>
                <a:spcPct val="150000"/>
              </a:lnSpc>
            </a:pPr>
            <a:r>
              <a:rPr lang="ru-RU" altLang="ru-RU" sz="2800" b="1">
                <a:solidFill>
                  <a:srgbClr val="C00000"/>
                </a:solidFill>
                <a:sym typeface="+mn-ea"/>
              </a:rPr>
              <a:t>ВОПРОС № 3.</a:t>
            </a:r>
            <a:endParaRPr lang="ru-RU" altLang="ru-RU" sz="2800" b="1">
              <a:solidFill>
                <a:srgbClr val="C00000"/>
              </a:solidFill>
            </a:endParaRPr>
          </a:p>
          <a:p>
            <a:pPr indent="450850" algn="ctr"/>
            <a:r>
              <a:rPr lang="ru-RU" altLang="ru-RU" sz="3600" b="1">
                <a:solidFill>
                  <a:srgbClr val="C00000"/>
                </a:solidFill>
                <a:sym typeface="+mn-ea"/>
              </a:rPr>
              <a:t> </a:t>
            </a:r>
            <a:r>
              <a:rPr lang="ru-RU" altLang="ru-RU" sz="2400" b="1" i="1">
                <a:solidFill>
                  <a:srgbClr val="C00000"/>
                </a:solidFill>
                <a:sym typeface="+mn-ea"/>
              </a:rPr>
              <a:t>Права и обязанности граждан РФ </a:t>
            </a:r>
            <a:br>
              <a:rPr lang="ru-RU" altLang="ru-RU" sz="2400" b="1" i="1">
                <a:solidFill>
                  <a:srgbClr val="C00000"/>
                </a:solidFill>
                <a:sym typeface="+mn-ea"/>
              </a:rPr>
            </a:br>
            <a:r>
              <a:rPr lang="ru-RU" altLang="ru-RU" sz="2400" b="1" i="1">
                <a:solidFill>
                  <a:srgbClr val="C00000"/>
                </a:solidFill>
                <a:sym typeface="+mn-ea"/>
              </a:rPr>
              <a:t>в области защиты от ЧС природного</a:t>
            </a:r>
            <a:br>
              <a:rPr lang="ru-RU" altLang="ru-RU" sz="2400" b="1" i="1">
                <a:solidFill>
                  <a:srgbClr val="C00000"/>
                </a:solidFill>
                <a:sym typeface="+mn-ea"/>
              </a:rPr>
            </a:br>
            <a:r>
              <a:rPr lang="ru-RU" altLang="ru-RU" sz="2400" b="1" i="1">
                <a:solidFill>
                  <a:srgbClr val="C00000"/>
                </a:solidFill>
                <a:sym typeface="+mn-ea"/>
              </a:rPr>
              <a:t> и техногенного характера </a:t>
            </a:r>
            <a:br>
              <a:rPr lang="ru-RU" altLang="ru-RU" sz="2400" b="1" i="1">
                <a:solidFill>
                  <a:srgbClr val="C00000"/>
                </a:solidFill>
                <a:sym typeface="+mn-ea"/>
              </a:rPr>
            </a:br>
            <a:r>
              <a:rPr lang="ru-RU" altLang="ru-RU" sz="2400" b="1" i="1">
                <a:solidFill>
                  <a:srgbClr val="C00000"/>
                </a:solidFill>
                <a:sym typeface="+mn-ea"/>
              </a:rPr>
              <a:t> в соответствии с Федеральным законом </a:t>
            </a:r>
            <a:br>
              <a:rPr lang="ru-RU" altLang="ru-RU" sz="2400" b="1" i="1">
                <a:solidFill>
                  <a:srgbClr val="C00000"/>
                </a:solidFill>
                <a:sym typeface="+mn-ea"/>
              </a:rPr>
            </a:br>
            <a:r>
              <a:rPr lang="ru-RU" altLang="ru-RU" sz="2400" b="1" i="1">
                <a:solidFill>
                  <a:srgbClr val="C00000"/>
                </a:solidFill>
                <a:sym typeface="+mn-ea"/>
              </a:rPr>
              <a:t>от 21.12.1994 </a:t>
            </a:r>
            <a:r>
              <a:rPr lang="ru-RU" altLang="ru-RU" sz="2400" b="1" i="1">
                <a:solidFill>
                  <a:srgbClr val="C00000"/>
                </a:solidFill>
                <a:latin typeface="Times New Roman" pitchFamily="18" charset="0"/>
                <a:sym typeface="+mn-ea"/>
              </a:rPr>
              <a:t>№</a:t>
            </a:r>
            <a:r>
              <a:rPr lang="ru-RU" altLang="ru-RU" sz="2400" b="1" i="1">
                <a:solidFill>
                  <a:srgbClr val="C00000"/>
                </a:solidFill>
                <a:sym typeface="+mn-ea"/>
              </a:rPr>
              <a:t> 68-ФЗ</a:t>
            </a:r>
            <a:br>
              <a:rPr lang="ru-RU" altLang="ru-RU" sz="2400" b="1" i="1">
                <a:solidFill>
                  <a:srgbClr val="C00000"/>
                </a:solidFill>
                <a:sym typeface="+mn-ea"/>
              </a:rPr>
            </a:br>
            <a:r>
              <a:rPr lang="ru-RU" altLang="ru-RU" sz="2400" b="1" i="1">
                <a:solidFill>
                  <a:srgbClr val="C00000"/>
                </a:solidFill>
                <a:sym typeface="+mn-ea"/>
              </a:rPr>
              <a:t> «О защите населения и территорий </a:t>
            </a:r>
          </a:p>
          <a:p>
            <a:pPr indent="450850" algn="ctr"/>
            <a:r>
              <a:rPr lang="ru-RU" altLang="ru-RU" sz="2400" b="1" i="1">
                <a:solidFill>
                  <a:srgbClr val="C00000"/>
                </a:solidFill>
                <a:sym typeface="+mn-ea"/>
              </a:rPr>
              <a:t>от чрезвычайных ситуаций природного</a:t>
            </a:r>
          </a:p>
          <a:p>
            <a:pPr indent="450850" algn="ctr"/>
            <a:r>
              <a:rPr lang="ru-RU" altLang="ru-RU" sz="2400" b="1" i="1">
                <a:solidFill>
                  <a:srgbClr val="C00000"/>
                </a:solidFill>
                <a:sym typeface="+mn-ea"/>
              </a:rPr>
              <a:t> и техногенного характера».</a:t>
            </a:r>
            <a:r>
              <a:rPr lang="ru-RU" altLang="ru-RU" sz="2400" b="1">
                <a:solidFill>
                  <a:srgbClr val="C00000"/>
                </a:solidFill>
                <a:sym typeface="+mn-ea"/>
              </a:rPr>
              <a:t/>
            </a:r>
            <a:br>
              <a:rPr lang="ru-RU" altLang="ru-RU" sz="2400" b="1">
                <a:solidFill>
                  <a:srgbClr val="C00000"/>
                </a:solidFill>
                <a:sym typeface="+mn-ea"/>
              </a:rPr>
            </a:br>
            <a:endParaRPr lang="ru-RU" altLang="en-US" sz="2400" b="1">
              <a:cs typeface="Times New Roman" pitchFamily="18" charset="0"/>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Прямоугольник 1"/>
          <p:cNvSpPr>
            <a:spLocks noChangeArrowheads="1"/>
          </p:cNvSpPr>
          <p:nvPr/>
        </p:nvSpPr>
        <p:spPr bwMode="auto">
          <a:xfrm>
            <a:off x="323850" y="188913"/>
            <a:ext cx="8351838" cy="1200150"/>
          </a:xfrm>
          <a:prstGeom prst="rect">
            <a:avLst/>
          </a:prstGeom>
          <a:noFill/>
          <a:ln w="9525">
            <a:noFill/>
            <a:miter lim="800000"/>
            <a:headEnd/>
            <a:tailEnd/>
          </a:ln>
        </p:spPr>
        <p:txBody>
          <a:bodyPr>
            <a:spAutoFit/>
          </a:bodyPr>
          <a:lstStyle/>
          <a:p>
            <a:pPr marL="273050" indent="-98425" algn="ctr"/>
            <a:r>
              <a:rPr lang="ru-RU" altLang="zh-CN" sz="2400" b="1">
                <a:solidFill>
                  <a:srgbClr val="C00000"/>
                </a:solidFill>
              </a:rPr>
              <a:t>Федеральный закон от 21.12.1994 № 68-ФЗ </a:t>
            </a:r>
          </a:p>
          <a:p>
            <a:pPr marL="273050" indent="-98425" algn="ctr"/>
            <a:r>
              <a:rPr lang="ru-RU" altLang="zh-CN" sz="2400">
                <a:solidFill>
                  <a:srgbClr val="00B050"/>
                </a:solidFill>
              </a:rPr>
              <a:t> </a:t>
            </a:r>
          </a:p>
          <a:p>
            <a:pPr marL="273050" indent="-98425" algn="ctr"/>
            <a:r>
              <a:rPr lang="ru-RU" altLang="zh-CN" sz="2400" b="1"/>
              <a:t>(ред. 04.11.2022)</a:t>
            </a:r>
            <a:endParaRPr lang="ru-RU" altLang="zh-CN" sz="2400" b="1">
              <a:solidFill>
                <a:srgbClr val="00B050"/>
              </a:solidFill>
            </a:endParaRPr>
          </a:p>
        </p:txBody>
      </p:sp>
      <p:sp>
        <p:nvSpPr>
          <p:cNvPr id="3" name="Rectangle 32"/>
          <p:cNvSpPr>
            <a:spLocks noChangeArrowheads="1"/>
          </p:cNvSpPr>
          <p:nvPr/>
        </p:nvSpPr>
        <p:spPr bwMode="auto">
          <a:xfrm>
            <a:off x="755575" y="1556792"/>
            <a:ext cx="7704856" cy="4536504"/>
          </a:xfrm>
          <a:prstGeom prst="rect">
            <a:avLst/>
          </a:prstGeom>
          <a:solidFill>
            <a:srgbClr val="CCCCCC"/>
          </a:solidFill>
          <a:ln w="9525">
            <a:solidFill>
              <a:schemeClr val="tx1"/>
            </a:solidFill>
            <a:miter lim="800000"/>
          </a:ln>
          <a:scene3d>
            <a:camera prst="orthographicFront"/>
            <a:lightRig rig="threePt" dir="t"/>
          </a:scene3d>
          <a:sp3d>
            <a:bevelT prst="angle"/>
          </a:sp3d>
        </p:spPr>
        <p:txBody>
          <a:bodyPr wrap="none" anchor="ctr"/>
          <a:lstStyle/>
          <a:p>
            <a:pPr algn="ctr">
              <a:defRPr/>
            </a:pPr>
            <a:r>
              <a:rPr lang="ru-RU" altLang="zh-CN" sz="2400" b="1" noProof="1">
                <a:solidFill>
                  <a:srgbClr val="0000CC"/>
                </a:solidFill>
              </a:rPr>
              <a:t>Глава </a:t>
            </a:r>
            <a:r>
              <a:rPr lang="en-US" altLang="zh-CN" sz="2400" b="1" noProof="1">
                <a:solidFill>
                  <a:srgbClr val="0000CC"/>
                </a:solidFill>
              </a:rPr>
              <a:t>IV</a:t>
            </a:r>
            <a:endParaRPr lang="ru-RU" altLang="zh-CN" sz="2400" b="1" noProof="1">
              <a:solidFill>
                <a:srgbClr val="0000CC"/>
              </a:solidFill>
            </a:endParaRPr>
          </a:p>
          <a:p>
            <a:pPr algn="ctr">
              <a:defRPr/>
            </a:pPr>
            <a:endParaRPr lang="ru-RU" altLang="zh-CN" sz="2400" b="1" noProof="1">
              <a:solidFill>
                <a:srgbClr val="0000CC"/>
              </a:solidFill>
            </a:endParaRPr>
          </a:p>
          <a:p>
            <a:pPr algn="ctr">
              <a:lnSpc>
                <a:spcPct val="150000"/>
              </a:lnSpc>
              <a:defRPr/>
            </a:pPr>
            <a:r>
              <a:rPr lang="ru-RU" altLang="zh-CN" sz="2400" b="1" noProof="1">
                <a:solidFill>
                  <a:srgbClr val="0000CC"/>
                </a:solidFill>
              </a:rPr>
              <a:t>Права и обязанности граждан РФ в области</a:t>
            </a:r>
          </a:p>
          <a:p>
            <a:pPr algn="ctr">
              <a:lnSpc>
                <a:spcPct val="150000"/>
              </a:lnSpc>
              <a:defRPr/>
            </a:pPr>
            <a:r>
              <a:rPr lang="ru-RU" altLang="zh-CN" sz="2400" b="1" noProof="1">
                <a:solidFill>
                  <a:srgbClr val="0000CC"/>
                </a:solidFill>
              </a:rPr>
              <a:t> защиты населения и территорий от ЧС</a:t>
            </a:r>
          </a:p>
          <a:p>
            <a:pPr algn="ctr">
              <a:lnSpc>
                <a:spcPct val="150000"/>
              </a:lnSpc>
              <a:defRPr/>
            </a:pPr>
            <a:r>
              <a:rPr lang="ru-RU" altLang="zh-CN" sz="2400" b="1" noProof="1">
                <a:solidFill>
                  <a:srgbClr val="0000CC"/>
                </a:solidFill>
              </a:rPr>
              <a:t> и социальная защита пострадавших</a:t>
            </a:r>
            <a:endParaRPr lang="en-US" altLang="zh-CN" sz="2400" b="1" noProof="1">
              <a:solidFill>
                <a:srgbClr val="0000CC"/>
              </a:solidFill>
            </a:endParaRPr>
          </a:p>
          <a:p>
            <a:pPr algn="ctr">
              <a:lnSpc>
                <a:spcPct val="150000"/>
              </a:lnSpc>
              <a:defRPr/>
            </a:pPr>
            <a:endParaRPr lang="en-US" altLang="zh-CN" sz="2400" b="1" noProof="1">
              <a:solidFill>
                <a:srgbClr val="0000CC"/>
              </a:solidFill>
            </a:endParaRPr>
          </a:p>
          <a:p>
            <a:pPr algn="ctr">
              <a:lnSpc>
                <a:spcPct val="150000"/>
              </a:lnSpc>
              <a:defRPr/>
            </a:pPr>
            <a:endParaRPr lang="ru-RU" altLang="zh-CN" sz="2400" b="1" noProof="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Прямоугольник 1"/>
          <p:cNvSpPr>
            <a:spLocks noChangeArrowheads="1"/>
          </p:cNvSpPr>
          <p:nvPr/>
        </p:nvSpPr>
        <p:spPr bwMode="auto">
          <a:xfrm>
            <a:off x="0" y="0"/>
            <a:ext cx="9144000" cy="2492375"/>
          </a:xfrm>
          <a:prstGeom prst="rect">
            <a:avLst/>
          </a:prstGeom>
          <a:noFill/>
          <a:ln w="9525">
            <a:noFill/>
            <a:miter lim="800000"/>
            <a:headEnd/>
            <a:tailEnd/>
          </a:ln>
        </p:spPr>
        <p:txBody>
          <a:bodyPr>
            <a:spAutoFit/>
          </a:bodyPr>
          <a:lstStyle/>
          <a:p>
            <a:pPr algn="ctr"/>
            <a:endParaRPr lang="ru-RU" altLang="zh-CN" sz="2400" b="1">
              <a:solidFill>
                <a:srgbClr val="0000CC"/>
              </a:solidFill>
            </a:endParaRPr>
          </a:p>
          <a:p>
            <a:pPr algn="ctr"/>
            <a:r>
              <a:rPr lang="ru-RU" altLang="zh-CN" sz="2400" b="1"/>
              <a:t>Статья 18 ФЗ № 68-ФЗ</a:t>
            </a:r>
          </a:p>
          <a:p>
            <a:pPr algn="ctr"/>
            <a:r>
              <a:rPr lang="ru-RU" altLang="zh-CN" sz="2400" b="1">
                <a:solidFill>
                  <a:srgbClr val="C00000"/>
                </a:solidFill>
              </a:rPr>
              <a:t>Права граждан РФ в области защиты населения                  и территорий от ЧС.</a:t>
            </a:r>
          </a:p>
          <a:p>
            <a:pPr algn="ctr"/>
            <a:endParaRPr lang="ru-RU" altLang="zh-CN" sz="2400" b="1">
              <a:solidFill>
                <a:srgbClr val="C00000"/>
              </a:solidFill>
            </a:endParaRPr>
          </a:p>
          <a:p>
            <a:pPr algn="ctr">
              <a:lnSpc>
                <a:spcPct val="150000"/>
              </a:lnSpc>
            </a:pPr>
            <a:endParaRPr lang="ru-RU" altLang="zh-CN" sz="2400" b="1">
              <a:solidFill>
                <a:srgbClr val="0000CC"/>
              </a:solidFill>
            </a:endParaRPr>
          </a:p>
        </p:txBody>
      </p:sp>
      <p:sp>
        <p:nvSpPr>
          <p:cNvPr id="28675" name="AutoShape 2" descr="https://ds04.infourok.ru/uploads/ex/010a/0014fc21-6aa560e2/img14.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28676" name="AutoShape 4" descr="https://ds04.infourok.ru/uploads/ex/010a/0014fc21-6aa560e2/img14.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28677" name="Picture 5" descr="H:\Users\Андрей\Pictures\img14.jpg"/>
          <p:cNvPicPr>
            <a:picLocks noChangeAspect="1" noChangeArrowheads="1"/>
          </p:cNvPicPr>
          <p:nvPr/>
        </p:nvPicPr>
        <p:blipFill>
          <a:blip r:embed="rId2" cstate="print"/>
          <a:srcRect/>
          <a:stretch>
            <a:fillRect/>
          </a:stretch>
        </p:blipFill>
        <p:spPr bwMode="auto">
          <a:xfrm>
            <a:off x="0" y="1844675"/>
            <a:ext cx="9144000" cy="50133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ds05.infourok.ru/uploads/ex/0e31/0004b598-94f18d2b/img11.jpg"/>
          <p:cNvPicPr>
            <a:picLocks noChangeAspect="1" noChangeArrowheads="1"/>
          </p:cNvPicPr>
          <p:nvPr/>
        </p:nvPicPr>
        <p:blipFill>
          <a:blip r:embed="rId2" cstate="print"/>
          <a:srcRect/>
          <a:stretch>
            <a:fillRect/>
          </a:stretch>
        </p:blipFill>
        <p:spPr bwMode="auto">
          <a:xfrm>
            <a:off x="0" y="1656159"/>
            <a:ext cx="9144000" cy="5229225"/>
          </a:xfrm>
          <a:prstGeom prst="rect">
            <a:avLst/>
          </a:prstGeom>
          <a:noFill/>
          <a:ln w="9525">
            <a:noFill/>
            <a:miter lim="800000"/>
            <a:headEnd/>
            <a:tailEnd/>
          </a:ln>
        </p:spPr>
      </p:pic>
      <p:sp>
        <p:nvSpPr>
          <p:cNvPr id="29699" name="Прямоугольник 2"/>
          <p:cNvSpPr>
            <a:spLocks noChangeArrowheads="1"/>
          </p:cNvSpPr>
          <p:nvPr/>
        </p:nvSpPr>
        <p:spPr bwMode="auto">
          <a:xfrm>
            <a:off x="0" y="0"/>
            <a:ext cx="9144000" cy="2492375"/>
          </a:xfrm>
          <a:prstGeom prst="rect">
            <a:avLst/>
          </a:prstGeom>
          <a:noFill/>
          <a:ln w="9525">
            <a:noFill/>
            <a:miter lim="800000"/>
            <a:headEnd/>
            <a:tailEnd/>
          </a:ln>
        </p:spPr>
        <p:txBody>
          <a:bodyPr>
            <a:spAutoFit/>
          </a:bodyPr>
          <a:lstStyle/>
          <a:p>
            <a:pPr algn="ctr"/>
            <a:endParaRPr lang="ru-RU" altLang="zh-CN" sz="2400" b="1" dirty="0">
              <a:solidFill>
                <a:srgbClr val="0000CC"/>
              </a:solidFill>
            </a:endParaRPr>
          </a:p>
          <a:p>
            <a:pPr algn="ctr"/>
            <a:r>
              <a:rPr lang="ru-RU" altLang="zh-CN" sz="2400" b="1" dirty="0"/>
              <a:t>Статья 19 </a:t>
            </a:r>
            <a:r>
              <a:rPr lang="ru-RU" altLang="zh-CN" sz="2400" b="1" dirty="0" smtClean="0"/>
              <a:t>Федерального закона </a:t>
            </a:r>
            <a:r>
              <a:rPr lang="ru-RU" altLang="zh-CN" sz="2400" b="1" dirty="0"/>
              <a:t>№ 68-ФЗ </a:t>
            </a:r>
          </a:p>
          <a:p>
            <a:pPr algn="ctr"/>
            <a:r>
              <a:rPr lang="ru-RU" altLang="zh-CN" sz="2400" b="1" dirty="0">
                <a:solidFill>
                  <a:srgbClr val="C00000"/>
                </a:solidFill>
              </a:rPr>
              <a:t>Обязанности граждан РФ в области защиты населения                  и территорий от ЧС.</a:t>
            </a:r>
          </a:p>
          <a:p>
            <a:pPr algn="ctr"/>
            <a:endParaRPr lang="ru-RU" altLang="zh-CN" sz="2400" b="1" dirty="0">
              <a:solidFill>
                <a:srgbClr val="C00000"/>
              </a:solidFill>
            </a:endParaRPr>
          </a:p>
          <a:p>
            <a:pPr algn="ctr">
              <a:lnSpc>
                <a:spcPct val="150000"/>
              </a:lnSpc>
            </a:pPr>
            <a:endParaRPr lang="ru-RU" altLang="zh-CN" sz="2400" b="1" dirty="0">
              <a:solidFill>
                <a:srgbClr val="0000CC"/>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Текстовое поле 1"/>
          <p:cNvSpPr txBox="1">
            <a:spLocks noChangeArrowheads="1"/>
          </p:cNvSpPr>
          <p:nvPr/>
        </p:nvSpPr>
        <p:spPr bwMode="auto">
          <a:xfrm>
            <a:off x="292100" y="692150"/>
            <a:ext cx="8493125" cy="3632200"/>
          </a:xfrm>
          <a:prstGeom prst="rect">
            <a:avLst/>
          </a:prstGeom>
          <a:noFill/>
          <a:ln w="9525">
            <a:noFill/>
            <a:miter lim="800000"/>
            <a:headEnd/>
            <a:tailEnd/>
          </a:ln>
        </p:spPr>
        <p:txBody>
          <a:bodyPr>
            <a:spAutoFit/>
          </a:bodyPr>
          <a:lstStyle/>
          <a:p>
            <a:endParaRPr lang="ru-RU" altLang="ru-RU" sz="1400" b="1">
              <a:solidFill>
                <a:srgbClr val="002060"/>
              </a:solidFill>
              <a:sym typeface="+mn-ea"/>
            </a:endParaRPr>
          </a:p>
          <a:p>
            <a:pPr algn="ctr"/>
            <a:r>
              <a:rPr lang="ru-RU" altLang="ru-RU" sz="3600" b="1">
                <a:solidFill>
                  <a:srgbClr val="002060"/>
                </a:solidFill>
                <a:sym typeface="+mn-ea"/>
              </a:rPr>
              <a:t>   </a:t>
            </a:r>
          </a:p>
          <a:p>
            <a:pPr algn="ctr"/>
            <a:r>
              <a:rPr lang="ru-RU" altLang="ru-RU" sz="2800" b="1">
                <a:solidFill>
                  <a:srgbClr val="C00000"/>
                </a:solidFill>
                <a:sym typeface="+mn-ea"/>
              </a:rPr>
              <a:t>В</a:t>
            </a:r>
            <a:r>
              <a:rPr lang="ru-RU" altLang="zh-CN" sz="2800" b="1">
                <a:solidFill>
                  <a:srgbClr val="C00000"/>
                </a:solidFill>
                <a:sym typeface="+mn-ea"/>
              </a:rPr>
              <a:t>ОПРОС</a:t>
            </a:r>
            <a:r>
              <a:rPr lang="ru-RU" altLang="ru-RU" sz="3600" b="1">
                <a:solidFill>
                  <a:srgbClr val="C00000"/>
                </a:solidFill>
                <a:sym typeface="+mn-ea"/>
              </a:rPr>
              <a:t> № </a:t>
            </a:r>
            <a:r>
              <a:rPr lang="ru-RU" altLang="zh-CN" sz="2800" b="1">
                <a:solidFill>
                  <a:srgbClr val="C00000"/>
                </a:solidFill>
                <a:sym typeface="+mn-ea"/>
              </a:rPr>
              <a:t>4.</a:t>
            </a:r>
            <a:endParaRPr lang="ru-RU" altLang="ru-RU" sz="3600" b="1">
              <a:solidFill>
                <a:srgbClr val="C00000"/>
              </a:solidFill>
              <a:sym typeface="+mn-ea"/>
            </a:endParaRPr>
          </a:p>
          <a:p>
            <a:pPr algn="ctr"/>
            <a:r>
              <a:rPr lang="ru-RU" altLang="ru-RU" sz="2400" b="1" i="1">
                <a:solidFill>
                  <a:srgbClr val="C00000"/>
                </a:solidFill>
                <a:sym typeface="+mn-ea"/>
              </a:rPr>
              <a:t>Обязанности работников организации в области защиты от ЧС в соответствии с постановлением</a:t>
            </a:r>
          </a:p>
          <a:p>
            <a:pPr algn="ctr"/>
            <a:r>
              <a:rPr lang="ru-RU" altLang="ru-RU" sz="2400" b="1" i="1">
                <a:solidFill>
                  <a:srgbClr val="C00000"/>
                </a:solidFill>
                <a:sym typeface="+mn-ea"/>
              </a:rPr>
              <a:t> Правительства РФ</a:t>
            </a:r>
            <a:r>
              <a:rPr lang="ru-RU" altLang="zh-CN" sz="2400" b="1" i="1">
                <a:solidFill>
                  <a:srgbClr val="C00000"/>
                </a:solidFill>
                <a:sym typeface="+mn-ea"/>
              </a:rPr>
              <a:t> </a:t>
            </a:r>
            <a:r>
              <a:rPr lang="ru-RU" altLang="ru-RU" sz="2400" b="1" i="1">
                <a:solidFill>
                  <a:srgbClr val="C00000"/>
                </a:solidFill>
                <a:sym typeface="+mn-ea"/>
              </a:rPr>
              <a:t>от 18.09.2020 </a:t>
            </a:r>
            <a:r>
              <a:rPr lang="ru-RU" altLang="ru-RU" sz="2400" b="1" i="1">
                <a:solidFill>
                  <a:srgbClr val="C00000"/>
                </a:solidFill>
                <a:latin typeface="Times New Roman" pitchFamily="18" charset="0"/>
                <a:sym typeface="+mn-ea"/>
              </a:rPr>
              <a:t>№</a:t>
            </a:r>
            <a:r>
              <a:rPr lang="ru-RU" altLang="ru-RU" sz="2400" b="1" i="1">
                <a:solidFill>
                  <a:srgbClr val="C00000"/>
                </a:solidFill>
                <a:sym typeface="+mn-ea"/>
              </a:rPr>
              <a:t> 1485</a:t>
            </a:r>
          </a:p>
          <a:p>
            <a:pPr algn="ctr"/>
            <a:r>
              <a:rPr lang="ru-RU" altLang="ru-RU" sz="2400" b="1" i="1">
                <a:solidFill>
                  <a:srgbClr val="C00000"/>
                </a:solidFill>
                <a:sym typeface="+mn-ea"/>
              </a:rPr>
              <a:t/>
            </a:r>
            <a:br>
              <a:rPr lang="ru-RU" altLang="ru-RU" sz="2400" b="1" i="1">
                <a:solidFill>
                  <a:srgbClr val="C00000"/>
                </a:solidFill>
                <a:sym typeface="+mn-ea"/>
              </a:rPr>
            </a:br>
            <a:r>
              <a:rPr lang="ru-RU" altLang="ru-RU" sz="2400" b="1" i="1">
                <a:solidFill>
                  <a:srgbClr val="C00000"/>
                </a:solidFill>
                <a:sym typeface="+mn-ea"/>
              </a:rPr>
              <a:t> и постановлением администрации городского округа город Воронеж от 25.01.2019 </a:t>
            </a:r>
            <a:r>
              <a:rPr lang="ru-RU" altLang="ru-RU" sz="2400" b="1" i="1">
                <a:solidFill>
                  <a:srgbClr val="C00000"/>
                </a:solidFill>
                <a:latin typeface="Times New Roman" pitchFamily="18" charset="0"/>
                <a:sym typeface="+mn-ea"/>
              </a:rPr>
              <a:t>№</a:t>
            </a:r>
            <a:r>
              <a:rPr lang="ru-RU" altLang="ru-RU" sz="2400" b="1" i="1">
                <a:solidFill>
                  <a:srgbClr val="C00000"/>
                </a:solidFill>
                <a:sym typeface="+mn-ea"/>
              </a:rPr>
              <a:t> 63.</a:t>
            </a:r>
            <a:endParaRPr lang="ru-RU" altLang="en-US" sz="2400" i="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Изображение 2" descr="img72"/>
          <p:cNvPicPr>
            <a:picLocks noChangeAspect="1" noChangeArrowheads="1"/>
          </p:cNvPicPr>
          <p:nvPr/>
        </p:nvPicPr>
        <p:blipFill>
          <a:blip r:embed="rId2" cstate="print"/>
          <a:srcRect/>
          <a:stretch>
            <a:fillRect/>
          </a:stretch>
        </p:blipFill>
        <p:spPr bwMode="auto">
          <a:xfrm>
            <a:off x="0" y="0"/>
            <a:ext cx="9144000" cy="68595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Текстовое поле 99"/>
          <p:cNvSpPr txBox="1">
            <a:spLocks noChangeArrowheads="1"/>
          </p:cNvSpPr>
          <p:nvPr/>
        </p:nvSpPr>
        <p:spPr bwMode="auto">
          <a:xfrm>
            <a:off x="4211638" y="1336675"/>
            <a:ext cx="4681537" cy="4524375"/>
          </a:xfrm>
          <a:prstGeom prst="rect">
            <a:avLst/>
          </a:prstGeom>
          <a:noFill/>
          <a:ln w="9525">
            <a:noFill/>
            <a:miter lim="800000"/>
            <a:headEnd/>
            <a:tailEnd/>
          </a:ln>
        </p:spPr>
        <p:txBody>
          <a:bodyPr>
            <a:spAutoFit/>
          </a:bodyPr>
          <a:lstStyle/>
          <a:p>
            <a:pPr algn="ctr">
              <a:lnSpc>
                <a:spcPct val="150000"/>
              </a:lnSpc>
            </a:pPr>
            <a:r>
              <a:rPr lang="en-US" altLang="ru-RU" sz="2400" b="1">
                <a:solidFill>
                  <a:srgbClr val="C00000"/>
                </a:solidFill>
              </a:rPr>
              <a:t> </a:t>
            </a:r>
          </a:p>
          <a:p>
            <a:pPr algn="ctr">
              <a:lnSpc>
                <a:spcPct val="150000"/>
              </a:lnSpc>
            </a:pPr>
            <a:r>
              <a:rPr lang="ru-RU" altLang="ru-RU" sz="2400" b="1">
                <a:solidFill>
                  <a:srgbClr val="0000FF"/>
                </a:solidFill>
              </a:rPr>
              <a:t>ежегодный инструктаж</a:t>
            </a:r>
          </a:p>
          <a:p>
            <a:pPr algn="ctr">
              <a:lnSpc>
                <a:spcPct val="150000"/>
              </a:lnSpc>
            </a:pPr>
            <a:r>
              <a:rPr lang="en-US" altLang="ru-RU" sz="2400" b="1">
                <a:solidFill>
                  <a:srgbClr val="0000FF"/>
                </a:solidFill>
              </a:rPr>
              <a:t>по действиям </a:t>
            </a:r>
            <a:endParaRPr lang="ru-RU" altLang="ru-RU" sz="2400" b="1">
              <a:solidFill>
                <a:srgbClr val="0000FF"/>
              </a:solidFill>
            </a:endParaRPr>
          </a:p>
          <a:p>
            <a:pPr algn="ctr">
              <a:lnSpc>
                <a:spcPct val="150000"/>
              </a:lnSpc>
            </a:pPr>
            <a:r>
              <a:rPr lang="en-US" altLang="ru-RU" sz="2400" b="1">
                <a:solidFill>
                  <a:srgbClr val="0000FF"/>
                </a:solidFill>
              </a:rPr>
              <a:t>в </a:t>
            </a:r>
            <a:r>
              <a:rPr lang="ru-RU" altLang="ru-RU" sz="2400" b="1">
                <a:solidFill>
                  <a:srgbClr val="0000FF"/>
                </a:solidFill>
              </a:rPr>
              <a:t>чрезвычайных ситуациях</a:t>
            </a:r>
            <a:endParaRPr lang="ru-RU" altLang="en-US" sz="2400" b="1">
              <a:solidFill>
                <a:srgbClr val="0000FF"/>
              </a:solidFill>
            </a:endParaRPr>
          </a:p>
          <a:p>
            <a:pPr algn="ctr">
              <a:lnSpc>
                <a:spcPct val="150000"/>
              </a:lnSpc>
            </a:pPr>
            <a:endParaRPr lang="ru-RU" altLang="en-US" sz="2400" b="1">
              <a:solidFill>
                <a:srgbClr val="C00000"/>
              </a:solidFill>
            </a:endParaRPr>
          </a:p>
          <a:p>
            <a:pPr algn="ctr">
              <a:lnSpc>
                <a:spcPct val="150000"/>
              </a:lnSpc>
            </a:pPr>
            <a:endParaRPr lang="ru-RU" altLang="en-US" sz="2400" b="1">
              <a:solidFill>
                <a:srgbClr val="C00000"/>
              </a:solidFill>
            </a:endParaRPr>
          </a:p>
          <a:p>
            <a:pPr algn="ctr">
              <a:lnSpc>
                <a:spcPct val="150000"/>
              </a:lnSpc>
            </a:pPr>
            <a:r>
              <a:rPr lang="en-US" altLang="ru-RU" sz="2400" b="1">
                <a:solidFill>
                  <a:srgbClr val="C00000"/>
                </a:solidFill>
              </a:rPr>
              <a:t>не реже одного раза в год</a:t>
            </a:r>
            <a:r>
              <a:rPr lang="ru-RU" altLang="ru-RU" sz="2400" b="1">
                <a:solidFill>
                  <a:srgbClr val="C00000"/>
                </a:solidFill>
              </a:rPr>
              <a:t> </a:t>
            </a:r>
          </a:p>
          <a:p>
            <a:pPr algn="ctr">
              <a:lnSpc>
                <a:spcPct val="150000"/>
              </a:lnSpc>
            </a:pPr>
            <a:r>
              <a:rPr lang="ru-RU" altLang="ru-RU" sz="2400" b="1">
                <a:solidFill>
                  <a:srgbClr val="C00000"/>
                </a:solidFill>
              </a:rPr>
              <a:t>по месту работы</a:t>
            </a:r>
            <a:r>
              <a:rPr lang="en-US" altLang="ru-RU" sz="2400" b="1">
                <a:solidFill>
                  <a:srgbClr val="C00000"/>
                </a:solidFill>
              </a:rPr>
              <a:t> </a:t>
            </a:r>
          </a:p>
        </p:txBody>
      </p:sp>
      <p:pic>
        <p:nvPicPr>
          <p:cNvPr id="31747" name="Picture 4" descr="https://prava-obuchenie.ru/wp-content/uploads/2020/04/27.jpg"/>
          <p:cNvPicPr>
            <a:picLocks noChangeAspect="1" noChangeArrowheads="1"/>
          </p:cNvPicPr>
          <p:nvPr/>
        </p:nvPicPr>
        <p:blipFill>
          <a:blip r:embed="rId2" cstate="print"/>
          <a:srcRect/>
          <a:stretch>
            <a:fillRect/>
          </a:stretch>
        </p:blipFill>
        <p:spPr bwMode="auto">
          <a:xfrm>
            <a:off x="179388" y="260350"/>
            <a:ext cx="3916362" cy="2808288"/>
          </a:xfrm>
          <a:prstGeom prst="rect">
            <a:avLst/>
          </a:prstGeom>
          <a:noFill/>
          <a:ln w="9525">
            <a:noFill/>
            <a:miter lim="800000"/>
            <a:headEnd/>
            <a:tailEnd/>
          </a:ln>
        </p:spPr>
      </p:pic>
      <p:sp>
        <p:nvSpPr>
          <p:cNvPr id="31748" name="AutoShape 6" descr="https://ukcr.ru/upload/iblock/9ca/9ca7561f0da73b690f816f0e50e379e1.JPG"/>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ru-RU" altLang="ru-RU"/>
          </a:p>
        </p:txBody>
      </p:sp>
      <p:pic>
        <p:nvPicPr>
          <p:cNvPr id="31749" name="Picture 8" descr="https://www.energo-profi.ru/images/foto/DSC07054.JPG"/>
          <p:cNvPicPr>
            <a:picLocks noChangeAspect="1" noChangeArrowheads="1"/>
          </p:cNvPicPr>
          <p:nvPr/>
        </p:nvPicPr>
        <p:blipFill>
          <a:blip r:embed="rId3" cstate="print"/>
          <a:srcRect/>
          <a:stretch>
            <a:fillRect/>
          </a:stretch>
        </p:blipFill>
        <p:spPr bwMode="auto">
          <a:xfrm>
            <a:off x="179388" y="3284538"/>
            <a:ext cx="3902075" cy="259238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Для слайд шоу\30.jpg"/>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antropovopi.mo.socinfo.ru/media/2018/11/30/1210032765/DSC_0836_tn.jpg"/>
          <p:cNvPicPr>
            <a:picLocks noChangeAspect="1" noChangeArrowheads="1"/>
          </p:cNvPicPr>
          <p:nvPr/>
        </p:nvPicPr>
        <p:blipFill>
          <a:blip r:embed="rId2" cstate="print"/>
          <a:srcRect/>
          <a:stretch>
            <a:fillRect/>
          </a:stretch>
        </p:blipFill>
        <p:spPr bwMode="auto">
          <a:xfrm>
            <a:off x="179388" y="333375"/>
            <a:ext cx="4432300" cy="2951163"/>
          </a:xfrm>
          <a:prstGeom prst="rect">
            <a:avLst/>
          </a:prstGeom>
          <a:noFill/>
          <a:ln w="9525">
            <a:noFill/>
            <a:miter lim="800000"/>
            <a:headEnd/>
            <a:tailEnd/>
          </a:ln>
        </p:spPr>
      </p:pic>
      <p:pic>
        <p:nvPicPr>
          <p:cNvPr id="33795" name="Picture 6" descr="https://spo-13.mskobr.ru/files/attach_files/dsc_3523.jpg"/>
          <p:cNvPicPr>
            <a:picLocks noChangeAspect="1" noChangeArrowheads="1"/>
          </p:cNvPicPr>
          <p:nvPr/>
        </p:nvPicPr>
        <p:blipFill>
          <a:blip r:embed="rId3" cstate="print"/>
          <a:srcRect/>
          <a:stretch>
            <a:fillRect/>
          </a:stretch>
        </p:blipFill>
        <p:spPr bwMode="auto">
          <a:xfrm>
            <a:off x="179388" y="3429000"/>
            <a:ext cx="4392612" cy="3240088"/>
          </a:xfrm>
          <a:prstGeom prst="rect">
            <a:avLst/>
          </a:prstGeom>
          <a:noFill/>
          <a:ln w="9525">
            <a:noFill/>
            <a:miter lim="800000"/>
            <a:headEnd/>
            <a:tailEnd/>
          </a:ln>
        </p:spPr>
      </p:pic>
      <p:sp>
        <p:nvSpPr>
          <p:cNvPr id="33796" name="Текстовое поле 99"/>
          <p:cNvSpPr txBox="1">
            <a:spLocks noChangeArrowheads="1"/>
          </p:cNvSpPr>
          <p:nvPr/>
        </p:nvSpPr>
        <p:spPr bwMode="auto">
          <a:xfrm>
            <a:off x="4462463" y="1916113"/>
            <a:ext cx="4681537" cy="2862262"/>
          </a:xfrm>
          <a:prstGeom prst="rect">
            <a:avLst/>
          </a:prstGeom>
          <a:noFill/>
          <a:ln w="9525">
            <a:noFill/>
            <a:miter lim="800000"/>
            <a:headEnd/>
            <a:tailEnd/>
          </a:ln>
        </p:spPr>
        <p:txBody>
          <a:bodyPr>
            <a:spAutoFit/>
          </a:bodyPr>
          <a:lstStyle/>
          <a:p>
            <a:pPr algn="ctr">
              <a:lnSpc>
                <a:spcPct val="150000"/>
              </a:lnSpc>
            </a:pPr>
            <a:r>
              <a:rPr lang="en-US" altLang="ru-RU" sz="2400" b="1">
                <a:solidFill>
                  <a:srgbClr val="C00000"/>
                </a:solidFill>
              </a:rPr>
              <a:t> </a:t>
            </a:r>
          </a:p>
          <a:p>
            <a:pPr algn="ctr">
              <a:lnSpc>
                <a:spcPct val="150000"/>
              </a:lnSpc>
            </a:pPr>
            <a:r>
              <a:rPr lang="ru-RU" altLang="ru-RU" sz="2400" b="1">
                <a:solidFill>
                  <a:srgbClr val="0000FF"/>
                </a:solidFill>
              </a:rPr>
              <a:t>участвовать в тренировках</a:t>
            </a:r>
          </a:p>
          <a:p>
            <a:pPr algn="ctr">
              <a:lnSpc>
                <a:spcPct val="150000"/>
              </a:lnSpc>
            </a:pPr>
            <a:r>
              <a:rPr lang="ru-RU" altLang="ru-RU" sz="2400" b="1">
                <a:solidFill>
                  <a:srgbClr val="0000FF"/>
                </a:solidFill>
              </a:rPr>
              <a:t>по эвакуации в случае ЧС</a:t>
            </a:r>
          </a:p>
          <a:p>
            <a:pPr algn="ctr">
              <a:lnSpc>
                <a:spcPct val="150000"/>
              </a:lnSpc>
            </a:pPr>
            <a:endParaRPr lang="ru-RU" altLang="ru-RU" sz="2400" b="1">
              <a:solidFill>
                <a:srgbClr val="C00000"/>
              </a:solidFill>
            </a:endParaRPr>
          </a:p>
          <a:p>
            <a:pPr algn="ctr">
              <a:lnSpc>
                <a:spcPct val="150000"/>
              </a:lnSpc>
            </a:pPr>
            <a:r>
              <a:rPr lang="ru-RU" altLang="ru-RU" sz="2400" b="1">
                <a:solidFill>
                  <a:srgbClr val="C00000"/>
                </a:solidFill>
              </a:rPr>
              <a:t>по месту работы</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s.zagranitsa.com/images/guides/19200/original/c8f04882198b796b1d608607a77a2104.jpg?1440522625"/>
          <p:cNvPicPr>
            <a:picLocks noChangeAspect="1" noChangeArrowheads="1"/>
          </p:cNvPicPr>
          <p:nvPr/>
        </p:nvPicPr>
        <p:blipFill>
          <a:blip r:embed="rId2" cstate="print"/>
          <a:srcRect/>
          <a:stretch>
            <a:fillRect/>
          </a:stretch>
        </p:blipFill>
        <p:spPr bwMode="auto">
          <a:xfrm>
            <a:off x="179388" y="3429000"/>
            <a:ext cx="4392612" cy="3076575"/>
          </a:xfrm>
          <a:prstGeom prst="rect">
            <a:avLst/>
          </a:prstGeom>
          <a:noFill/>
          <a:ln w="9525">
            <a:noFill/>
            <a:miter lim="800000"/>
            <a:headEnd/>
            <a:tailEnd/>
          </a:ln>
        </p:spPr>
      </p:pic>
      <p:sp>
        <p:nvSpPr>
          <p:cNvPr id="34819" name="AutoShape 4" descr="https://ddnews.ru/wp-content/uploads/2017/12/o-BOOKS-facebook.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34820" name="AutoShape 6" descr="https://ddnews.ru/wp-content/uploads/2017/12/o-BOOKS-facebook.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34821" name="AutoShape 8" descr="https://ddnews.ru/wp-content/uploads/2017/12/o-BOOKS-facebook.jpg"/>
          <p:cNvSpPr>
            <a:spLocks noChangeAspect="1" noChangeArrowheads="1"/>
          </p:cNvSpPr>
          <p:nvPr/>
        </p:nvSpPr>
        <p:spPr bwMode="auto">
          <a:xfrm>
            <a:off x="155575" y="-3894138"/>
            <a:ext cx="12192000" cy="8124826"/>
          </a:xfrm>
          <a:prstGeom prst="rect">
            <a:avLst/>
          </a:prstGeom>
          <a:noFill/>
          <a:ln w="9525">
            <a:noFill/>
            <a:miter lim="800000"/>
            <a:headEnd/>
            <a:tailEnd/>
          </a:ln>
        </p:spPr>
        <p:txBody>
          <a:bodyPr/>
          <a:lstStyle/>
          <a:p>
            <a:endParaRPr lang="ru-RU" altLang="ru-RU"/>
          </a:p>
        </p:txBody>
      </p:sp>
      <p:pic>
        <p:nvPicPr>
          <p:cNvPr id="34822" name="Picture 9" descr="H:\Users\Андрей\Pictures\o-BOOKS-facebook.jpg"/>
          <p:cNvPicPr>
            <a:picLocks noChangeAspect="1" noChangeArrowheads="1"/>
          </p:cNvPicPr>
          <p:nvPr/>
        </p:nvPicPr>
        <p:blipFill>
          <a:blip r:embed="rId3" cstate="print"/>
          <a:srcRect/>
          <a:stretch>
            <a:fillRect/>
          </a:stretch>
        </p:blipFill>
        <p:spPr bwMode="auto">
          <a:xfrm>
            <a:off x="250825" y="260350"/>
            <a:ext cx="4321175" cy="3049588"/>
          </a:xfrm>
          <a:prstGeom prst="rect">
            <a:avLst/>
          </a:prstGeom>
          <a:noFill/>
          <a:ln w="9525">
            <a:noFill/>
            <a:miter lim="800000"/>
            <a:headEnd/>
            <a:tailEnd/>
          </a:ln>
        </p:spPr>
      </p:pic>
      <p:sp>
        <p:nvSpPr>
          <p:cNvPr id="34823" name="Текстовое поле 99"/>
          <p:cNvSpPr txBox="1">
            <a:spLocks noChangeArrowheads="1"/>
          </p:cNvSpPr>
          <p:nvPr/>
        </p:nvSpPr>
        <p:spPr bwMode="auto">
          <a:xfrm>
            <a:off x="4462463" y="1125538"/>
            <a:ext cx="4681537" cy="4524375"/>
          </a:xfrm>
          <a:prstGeom prst="rect">
            <a:avLst/>
          </a:prstGeom>
          <a:noFill/>
          <a:ln w="9525">
            <a:noFill/>
            <a:miter lim="800000"/>
            <a:headEnd/>
            <a:tailEnd/>
          </a:ln>
        </p:spPr>
        <p:txBody>
          <a:bodyPr>
            <a:spAutoFit/>
          </a:bodyPr>
          <a:lstStyle/>
          <a:p>
            <a:pPr algn="ctr">
              <a:lnSpc>
                <a:spcPct val="150000"/>
              </a:lnSpc>
            </a:pPr>
            <a:r>
              <a:rPr lang="en-US" altLang="ru-RU" sz="2400" b="1">
                <a:solidFill>
                  <a:srgbClr val="C00000"/>
                </a:solidFill>
              </a:rPr>
              <a:t> </a:t>
            </a:r>
          </a:p>
          <a:p>
            <a:pPr algn="ctr">
              <a:lnSpc>
                <a:spcPct val="150000"/>
              </a:lnSpc>
            </a:pPr>
            <a:r>
              <a:rPr lang="ru-RU" altLang="ru-RU" sz="2400" b="1">
                <a:solidFill>
                  <a:srgbClr val="0000CC"/>
                </a:solidFill>
              </a:rPr>
              <a:t>самостоятельно изучать</a:t>
            </a:r>
          </a:p>
          <a:p>
            <a:pPr algn="ctr">
              <a:lnSpc>
                <a:spcPct val="150000"/>
              </a:lnSpc>
            </a:pPr>
            <a:endParaRPr lang="ru-RU" altLang="ru-RU" sz="2400" b="1">
              <a:solidFill>
                <a:srgbClr val="0000CC"/>
              </a:solidFill>
            </a:endParaRPr>
          </a:p>
          <a:p>
            <a:pPr algn="ctr">
              <a:lnSpc>
                <a:spcPct val="150000"/>
              </a:lnSpc>
            </a:pPr>
            <a:r>
              <a:rPr lang="ru-RU" altLang="ru-RU" sz="2400" b="1">
                <a:solidFill>
                  <a:srgbClr val="C00000"/>
                </a:solidFill>
              </a:rPr>
              <a:t>нормативные документы     по вопросам организации          и осуществления мероприятий по защите        от ЧС</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descr="https://pechatniki.mos.ru/a-new-model-of-management-of-ground-urban-passenger-transport-in-moscow/%D0%97%D0%B0%D0%BD%D1%8F%D1%82%D0%B8%D0%B5-2.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35843" name="AutoShape 4" descr="https://pbs.twimg.com/media/ERh7oIoX0AALMhc.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35844" name="Picture 5" descr="H:\Users\Андрей\Pictures\ERh7oIoX0AALMhc.jpg"/>
          <p:cNvPicPr>
            <a:picLocks noChangeAspect="1" noChangeArrowheads="1"/>
          </p:cNvPicPr>
          <p:nvPr/>
        </p:nvPicPr>
        <p:blipFill>
          <a:blip r:embed="rId2" cstate="print"/>
          <a:srcRect/>
          <a:stretch>
            <a:fillRect/>
          </a:stretch>
        </p:blipFill>
        <p:spPr bwMode="auto">
          <a:xfrm>
            <a:off x="179388" y="188913"/>
            <a:ext cx="4464050" cy="2952750"/>
          </a:xfrm>
          <a:prstGeom prst="rect">
            <a:avLst/>
          </a:prstGeom>
          <a:noFill/>
          <a:ln w="9525">
            <a:noFill/>
            <a:miter lim="800000"/>
            <a:headEnd/>
            <a:tailEnd/>
          </a:ln>
        </p:spPr>
      </p:pic>
      <p:sp>
        <p:nvSpPr>
          <p:cNvPr id="35845" name="AutoShape 7" descr="https://butyrsky.mos.ru/IMAG1268.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35846" name="AutoShape 10" descr="https://www.culture.ru/storage/images/de56cbbdd87cc4f6fb9edbef5f434705/0f394792118637f4d630b8a00a674b93.jpe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35847" name="Picture 11" descr="H:\Users\Андрей\Pictures\0f394792118637f4d630b8a00a674b93.jpg"/>
          <p:cNvPicPr>
            <a:picLocks noChangeAspect="1" noChangeArrowheads="1"/>
          </p:cNvPicPr>
          <p:nvPr/>
        </p:nvPicPr>
        <p:blipFill>
          <a:blip r:embed="rId3" cstate="print"/>
          <a:srcRect/>
          <a:stretch>
            <a:fillRect/>
          </a:stretch>
        </p:blipFill>
        <p:spPr bwMode="auto">
          <a:xfrm>
            <a:off x="179388" y="3284538"/>
            <a:ext cx="4464050" cy="3240087"/>
          </a:xfrm>
          <a:prstGeom prst="rect">
            <a:avLst/>
          </a:prstGeom>
          <a:noFill/>
          <a:ln w="9525">
            <a:noFill/>
            <a:miter lim="800000"/>
            <a:headEnd/>
            <a:tailEnd/>
          </a:ln>
        </p:spPr>
      </p:pic>
      <p:sp>
        <p:nvSpPr>
          <p:cNvPr id="35848" name="Текстовое поле 99"/>
          <p:cNvSpPr txBox="1">
            <a:spLocks noChangeArrowheads="1"/>
          </p:cNvSpPr>
          <p:nvPr/>
        </p:nvSpPr>
        <p:spPr bwMode="auto">
          <a:xfrm>
            <a:off x="4462463" y="1916113"/>
            <a:ext cx="4681537" cy="3786187"/>
          </a:xfrm>
          <a:prstGeom prst="rect">
            <a:avLst/>
          </a:prstGeom>
          <a:noFill/>
          <a:ln w="9525">
            <a:noFill/>
            <a:miter lim="800000"/>
            <a:headEnd/>
            <a:tailEnd/>
          </a:ln>
        </p:spPr>
        <p:txBody>
          <a:bodyPr>
            <a:spAutoFit/>
          </a:bodyPr>
          <a:lstStyle/>
          <a:p>
            <a:pPr algn="ctr">
              <a:lnSpc>
                <a:spcPct val="150000"/>
              </a:lnSpc>
            </a:pPr>
            <a:r>
              <a:rPr lang="en-US" altLang="ru-RU" sz="2400" b="1">
                <a:solidFill>
                  <a:srgbClr val="C00000"/>
                </a:solidFill>
              </a:rPr>
              <a:t> </a:t>
            </a:r>
          </a:p>
          <a:p>
            <a:pPr algn="ctr">
              <a:lnSpc>
                <a:spcPct val="150000"/>
              </a:lnSpc>
            </a:pPr>
            <a:r>
              <a:rPr lang="ru-RU" altLang="ru-RU" sz="2400" b="1">
                <a:solidFill>
                  <a:srgbClr val="0000CC"/>
                </a:solidFill>
              </a:rPr>
              <a:t>Курсовое обучение в области ГО </a:t>
            </a:r>
          </a:p>
          <a:p>
            <a:pPr algn="ctr">
              <a:lnSpc>
                <a:spcPct val="150000"/>
              </a:lnSpc>
            </a:pPr>
            <a:r>
              <a:rPr lang="ru-RU" altLang="ru-RU" sz="2000" b="1" i="1">
                <a:solidFill>
                  <a:srgbClr val="0000CC"/>
                </a:solidFill>
              </a:rPr>
              <a:t>в рамках ЕСПН ГОЧС</a:t>
            </a:r>
          </a:p>
          <a:p>
            <a:pPr algn="ctr">
              <a:lnSpc>
                <a:spcPct val="150000"/>
              </a:lnSpc>
            </a:pPr>
            <a:endParaRPr lang="ru-RU" altLang="ru-RU" sz="2000" b="1" i="1">
              <a:solidFill>
                <a:srgbClr val="0000CC"/>
              </a:solidFill>
            </a:endParaRPr>
          </a:p>
          <a:p>
            <a:pPr algn="ctr">
              <a:lnSpc>
                <a:spcPct val="150000"/>
              </a:lnSpc>
            </a:pPr>
            <a:r>
              <a:rPr lang="ru-RU" altLang="ru-RU" sz="2400">
                <a:solidFill>
                  <a:srgbClr val="C00000"/>
                </a:solidFill>
              </a:rPr>
              <a:t>по месту работы </a:t>
            </a:r>
          </a:p>
          <a:p>
            <a:pPr algn="ctr">
              <a:lnSpc>
                <a:spcPct val="150000"/>
              </a:lnSpc>
            </a:pPr>
            <a:r>
              <a:rPr lang="ru-RU" altLang="ru-RU" sz="2400">
                <a:solidFill>
                  <a:srgbClr val="C00000"/>
                </a:solidFill>
              </a:rPr>
              <a:t>по 12 часовой программе</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i1.wp.com/blogkadrovika.ru/wp-content/uploads/gurnal-vvodnogo-instruktaga-foto.jpg"/>
          <p:cNvPicPr>
            <a:picLocks noChangeAspect="1" noChangeArrowheads="1"/>
          </p:cNvPicPr>
          <p:nvPr/>
        </p:nvPicPr>
        <p:blipFill>
          <a:blip r:embed="rId2" cstate="print"/>
          <a:srcRect/>
          <a:stretch>
            <a:fillRect/>
          </a:stretch>
        </p:blipFill>
        <p:spPr bwMode="auto">
          <a:xfrm>
            <a:off x="250825" y="549275"/>
            <a:ext cx="4392613" cy="5472113"/>
          </a:xfrm>
          <a:prstGeom prst="rect">
            <a:avLst/>
          </a:prstGeom>
          <a:noFill/>
          <a:ln w="9525">
            <a:noFill/>
            <a:miter lim="800000"/>
            <a:headEnd/>
            <a:tailEnd/>
          </a:ln>
        </p:spPr>
      </p:pic>
      <p:sp>
        <p:nvSpPr>
          <p:cNvPr id="36867" name="Текстовое поле 99"/>
          <p:cNvSpPr txBox="1">
            <a:spLocks noChangeArrowheads="1"/>
          </p:cNvSpPr>
          <p:nvPr/>
        </p:nvSpPr>
        <p:spPr bwMode="auto">
          <a:xfrm>
            <a:off x="4462463" y="1916113"/>
            <a:ext cx="4681537" cy="3970337"/>
          </a:xfrm>
          <a:prstGeom prst="rect">
            <a:avLst/>
          </a:prstGeom>
          <a:noFill/>
          <a:ln w="9525">
            <a:noFill/>
            <a:miter lim="800000"/>
            <a:headEnd/>
            <a:tailEnd/>
          </a:ln>
        </p:spPr>
        <p:txBody>
          <a:bodyPr>
            <a:spAutoFit/>
          </a:bodyPr>
          <a:lstStyle/>
          <a:p>
            <a:pPr algn="ctr">
              <a:lnSpc>
                <a:spcPct val="150000"/>
              </a:lnSpc>
            </a:pPr>
            <a:r>
              <a:rPr lang="en-US" altLang="ru-RU" sz="2400" b="1">
                <a:solidFill>
                  <a:srgbClr val="C00000"/>
                </a:solidFill>
              </a:rPr>
              <a:t> </a:t>
            </a:r>
            <a:r>
              <a:rPr lang="ru-RU" altLang="ru-RU" sz="2400" b="1">
                <a:solidFill>
                  <a:srgbClr val="0000CC"/>
                </a:solidFill>
              </a:rPr>
              <a:t>Вводный инструктаж по ГО</a:t>
            </a:r>
          </a:p>
          <a:p>
            <a:pPr algn="ctr">
              <a:lnSpc>
                <a:spcPct val="150000"/>
              </a:lnSpc>
            </a:pPr>
            <a:r>
              <a:rPr lang="ru-RU" altLang="ru-RU" sz="2400" b="1">
                <a:solidFill>
                  <a:srgbClr val="0000CC"/>
                </a:solidFill>
              </a:rPr>
              <a:t>с вновь принятыми работниками организации</a:t>
            </a:r>
          </a:p>
          <a:p>
            <a:pPr algn="ctr">
              <a:lnSpc>
                <a:spcPct val="150000"/>
              </a:lnSpc>
            </a:pPr>
            <a:endParaRPr lang="ru-RU" altLang="ru-RU" sz="2400" b="1">
              <a:solidFill>
                <a:srgbClr val="C00000"/>
              </a:solidFill>
            </a:endParaRPr>
          </a:p>
          <a:p>
            <a:pPr algn="ctr">
              <a:lnSpc>
                <a:spcPct val="150000"/>
              </a:lnSpc>
            </a:pPr>
            <a:endParaRPr lang="ru-RU" altLang="ru-RU" sz="2400" b="1">
              <a:solidFill>
                <a:srgbClr val="C00000"/>
              </a:solidFill>
            </a:endParaRPr>
          </a:p>
          <a:p>
            <a:pPr algn="ctr">
              <a:lnSpc>
                <a:spcPct val="150000"/>
              </a:lnSpc>
            </a:pPr>
            <a:r>
              <a:rPr lang="ru-RU" altLang="ru-RU" sz="2400" b="1">
                <a:solidFill>
                  <a:srgbClr val="C00000"/>
                </a:solidFill>
              </a:rPr>
              <a:t>в течение первого месяца работы в организации</a:t>
            </a:r>
          </a:p>
        </p:txBody>
      </p:sp>
      <p:sp>
        <p:nvSpPr>
          <p:cNvPr id="36868" name="Текстовое поле 99"/>
          <p:cNvSpPr txBox="1">
            <a:spLocks noChangeArrowheads="1"/>
          </p:cNvSpPr>
          <p:nvPr/>
        </p:nvSpPr>
        <p:spPr bwMode="auto">
          <a:xfrm>
            <a:off x="4500563" y="404813"/>
            <a:ext cx="4643437" cy="1570037"/>
          </a:xfrm>
          <a:prstGeom prst="rect">
            <a:avLst/>
          </a:prstGeom>
          <a:noFill/>
          <a:ln w="9525">
            <a:noFill/>
            <a:miter lim="800000"/>
            <a:headEnd/>
            <a:tailEnd/>
          </a:ln>
        </p:spPr>
        <p:txBody>
          <a:bodyPr>
            <a:spAutoFit/>
          </a:bodyPr>
          <a:lstStyle/>
          <a:p>
            <a:endParaRPr lang="ru-RU" altLang="en-US" sz="2400" b="1">
              <a:solidFill>
                <a:srgbClr val="C00000"/>
              </a:solidFill>
            </a:endParaRPr>
          </a:p>
          <a:p>
            <a:endParaRPr lang="ru-RU" altLang="en-US" sz="2400" b="1">
              <a:solidFill>
                <a:srgbClr val="C00000"/>
              </a:solidFill>
            </a:endParaRPr>
          </a:p>
          <a:p>
            <a:endParaRPr lang="ru-RU" altLang="en-US" sz="2400" b="1">
              <a:solidFill>
                <a:srgbClr val="C00000"/>
              </a:solidFill>
            </a:endParaRPr>
          </a:p>
          <a:p>
            <a:endParaRPr lang="ru-RU" altLang="en-US" sz="2400" b="1">
              <a:solidFill>
                <a:srgbClr val="C0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https://avatars.mds.yandex.net/get-zen_doc/2404796/pub_5ec5415180e61d63cf98bdd0_5ec5425bf6db9e0966f0cfb7/scale_1200"/>
          <p:cNvPicPr>
            <a:picLocks noChangeAspect="1" noChangeArrowheads="1"/>
          </p:cNvPicPr>
          <p:nvPr/>
        </p:nvPicPr>
        <p:blipFill>
          <a:blip r:embed="rId2" cstate="print"/>
          <a:srcRect/>
          <a:stretch>
            <a:fillRect/>
          </a:stretch>
        </p:blipFill>
        <p:spPr bwMode="auto">
          <a:xfrm>
            <a:off x="68263" y="404813"/>
            <a:ext cx="4462462" cy="2519362"/>
          </a:xfrm>
          <a:prstGeom prst="rect">
            <a:avLst/>
          </a:prstGeom>
          <a:noFill/>
          <a:ln w="9525">
            <a:noFill/>
            <a:miter lim="800000"/>
            <a:headEnd/>
            <a:tailEnd/>
          </a:ln>
        </p:spPr>
      </p:pic>
      <p:pic>
        <p:nvPicPr>
          <p:cNvPr id="37891" name="Picture 6" descr="https://otpb.su/wp-content/uploads/2020/02/obuchenie-naseleniya-GOi-ChS-1.jpg"/>
          <p:cNvPicPr>
            <a:picLocks noChangeAspect="1" noChangeArrowheads="1"/>
          </p:cNvPicPr>
          <p:nvPr/>
        </p:nvPicPr>
        <p:blipFill>
          <a:blip r:embed="rId3" cstate="print"/>
          <a:srcRect/>
          <a:stretch>
            <a:fillRect/>
          </a:stretch>
        </p:blipFill>
        <p:spPr bwMode="auto">
          <a:xfrm>
            <a:off x="107950" y="3068638"/>
            <a:ext cx="4392613" cy="2881312"/>
          </a:xfrm>
          <a:prstGeom prst="rect">
            <a:avLst/>
          </a:prstGeom>
          <a:noFill/>
          <a:ln w="9525">
            <a:noFill/>
            <a:miter lim="800000"/>
            <a:headEnd/>
            <a:tailEnd/>
          </a:ln>
        </p:spPr>
      </p:pic>
      <p:sp>
        <p:nvSpPr>
          <p:cNvPr id="37892" name="Текстовое поле 99"/>
          <p:cNvSpPr txBox="1">
            <a:spLocks noChangeArrowheads="1"/>
          </p:cNvSpPr>
          <p:nvPr/>
        </p:nvSpPr>
        <p:spPr bwMode="auto">
          <a:xfrm>
            <a:off x="4500563" y="2420938"/>
            <a:ext cx="4643437" cy="1570037"/>
          </a:xfrm>
          <a:prstGeom prst="rect">
            <a:avLst/>
          </a:prstGeom>
          <a:noFill/>
          <a:ln w="9525">
            <a:noFill/>
            <a:miter lim="800000"/>
            <a:headEnd/>
            <a:tailEnd/>
          </a:ln>
        </p:spPr>
        <p:txBody>
          <a:bodyPr>
            <a:spAutoFit/>
          </a:bodyPr>
          <a:lstStyle/>
          <a:p>
            <a:endParaRPr lang="ru-RU" altLang="en-US" sz="2400" b="1">
              <a:solidFill>
                <a:srgbClr val="C00000"/>
              </a:solidFill>
            </a:endParaRPr>
          </a:p>
          <a:p>
            <a:endParaRPr lang="ru-RU" altLang="en-US" sz="2400" b="1">
              <a:solidFill>
                <a:srgbClr val="C00000"/>
              </a:solidFill>
            </a:endParaRPr>
          </a:p>
          <a:p>
            <a:endParaRPr lang="ru-RU" altLang="en-US" sz="2400" b="1">
              <a:solidFill>
                <a:srgbClr val="C00000"/>
              </a:solidFill>
            </a:endParaRPr>
          </a:p>
          <a:p>
            <a:endParaRPr lang="ru-RU" altLang="en-US" sz="2400" b="1">
              <a:solidFill>
                <a:srgbClr val="C00000"/>
              </a:solidFill>
            </a:endParaRPr>
          </a:p>
        </p:txBody>
      </p:sp>
      <p:sp>
        <p:nvSpPr>
          <p:cNvPr id="37893" name="Текстовое поле 99"/>
          <p:cNvSpPr txBox="1">
            <a:spLocks noChangeArrowheads="1"/>
          </p:cNvSpPr>
          <p:nvPr/>
        </p:nvSpPr>
        <p:spPr bwMode="auto">
          <a:xfrm>
            <a:off x="4427538" y="549275"/>
            <a:ext cx="4824412" cy="5508625"/>
          </a:xfrm>
          <a:prstGeom prst="rect">
            <a:avLst/>
          </a:prstGeom>
          <a:noFill/>
          <a:ln w="9525">
            <a:noFill/>
            <a:miter lim="800000"/>
            <a:headEnd/>
            <a:tailEnd/>
          </a:ln>
        </p:spPr>
        <p:txBody>
          <a:bodyPr>
            <a:spAutoFit/>
          </a:bodyPr>
          <a:lstStyle/>
          <a:p>
            <a:pPr algn="ctr">
              <a:lnSpc>
                <a:spcPct val="150000"/>
              </a:lnSpc>
            </a:pPr>
            <a:r>
              <a:rPr lang="ru-RU" altLang="ru-RU" sz="2400" b="1">
                <a:solidFill>
                  <a:srgbClr val="C00000"/>
                </a:solidFill>
              </a:rPr>
              <a:t>Должностные лица,      специалисты и работники ГО и ВГЗЧС</a:t>
            </a:r>
          </a:p>
          <a:p>
            <a:pPr algn="ctr">
              <a:lnSpc>
                <a:spcPct val="150000"/>
              </a:lnSpc>
            </a:pPr>
            <a:r>
              <a:rPr lang="ru-RU" altLang="ru-RU" sz="2400" b="1">
                <a:solidFill>
                  <a:srgbClr val="0000FF"/>
                </a:solidFill>
              </a:rPr>
              <a:t>проходят подготовку   (повышение квалификации) </a:t>
            </a:r>
          </a:p>
          <a:p>
            <a:pPr algn="ctr">
              <a:lnSpc>
                <a:spcPct val="150000"/>
              </a:lnSpc>
            </a:pPr>
            <a:r>
              <a:rPr lang="ru-RU" altLang="ru-RU" sz="2400" b="1">
                <a:solidFill>
                  <a:srgbClr val="0000FF"/>
                </a:solidFill>
              </a:rPr>
              <a:t>в области ГО ЧС</a:t>
            </a:r>
          </a:p>
          <a:p>
            <a:pPr algn="ctr"/>
            <a:endParaRPr lang="ru-RU" altLang="ru-RU" sz="800" b="1" u="sng">
              <a:solidFill>
                <a:srgbClr val="0000CC"/>
              </a:solidFill>
            </a:endParaRPr>
          </a:p>
          <a:p>
            <a:pPr algn="ctr"/>
            <a:r>
              <a:rPr lang="ru-RU" altLang="ru-RU" sz="2400" b="1">
                <a:solidFill>
                  <a:srgbClr val="C00000"/>
                </a:solidFill>
              </a:rPr>
              <a:t>не реже 1 раза в 5 лет </a:t>
            </a:r>
          </a:p>
          <a:p>
            <a:pPr algn="ctr"/>
            <a:endParaRPr lang="ru-RU" altLang="ru-RU" sz="2400" b="1">
              <a:solidFill>
                <a:srgbClr val="C00000"/>
              </a:solidFill>
            </a:endParaRPr>
          </a:p>
          <a:p>
            <a:pPr algn="ctr"/>
            <a:endParaRPr lang="ru-RU" altLang="ru-RU" sz="2400" b="1">
              <a:solidFill>
                <a:srgbClr val="C00000"/>
              </a:solidFill>
            </a:endParaRPr>
          </a:p>
          <a:p>
            <a:endParaRPr lang="ru-RU" altLang="ru-RU" sz="800" b="1">
              <a:solidFill>
                <a:srgbClr val="C00000"/>
              </a:solidFill>
            </a:endParaRPr>
          </a:p>
          <a:p>
            <a:r>
              <a:rPr lang="ru-RU" altLang="ru-RU" sz="2400" b="1">
                <a:solidFill>
                  <a:srgbClr val="C00000"/>
                </a:solidFill>
              </a:rPr>
              <a:t>учителя ОБЖ</a:t>
            </a:r>
          </a:p>
          <a:p>
            <a:r>
              <a:rPr lang="ru-RU" altLang="ru-RU" sz="2400" b="1">
                <a:solidFill>
                  <a:srgbClr val="C00000"/>
                </a:solidFill>
              </a:rPr>
              <a:t>1 раз в 3 года</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umcgochs.narod.ru/bilding.JPG"/>
          <p:cNvPicPr>
            <a:picLocks noChangeAspect="1" noChangeArrowheads="1"/>
          </p:cNvPicPr>
          <p:nvPr/>
        </p:nvPicPr>
        <p:blipFill>
          <a:blip r:embed="rId2" cstate="print"/>
          <a:srcRect/>
          <a:stretch>
            <a:fillRect/>
          </a:stretch>
        </p:blipFill>
        <p:spPr bwMode="auto">
          <a:xfrm>
            <a:off x="0" y="692150"/>
            <a:ext cx="4067175" cy="4968875"/>
          </a:xfrm>
          <a:prstGeom prst="rect">
            <a:avLst/>
          </a:prstGeom>
          <a:noFill/>
          <a:ln w="9525">
            <a:noFill/>
            <a:miter lim="800000"/>
            <a:headEnd/>
            <a:tailEnd/>
          </a:ln>
        </p:spPr>
      </p:pic>
      <p:sp>
        <p:nvSpPr>
          <p:cNvPr id="5" name="Прямоугольник 4"/>
          <p:cNvSpPr/>
          <p:nvPr/>
        </p:nvSpPr>
        <p:spPr>
          <a:xfrm>
            <a:off x="4140200" y="404813"/>
            <a:ext cx="5003800" cy="59039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algn="ctr" eaLnBrk="1" hangingPunct="1">
              <a:defRPr/>
            </a:pPr>
            <a:r>
              <a:rPr lang="ru-RU" sz="2400" b="1" noProof="1" smtClean="0">
                <a:solidFill>
                  <a:srgbClr val="C00000"/>
                </a:solidFill>
                <a:cs typeface="Arial" panose="020B0604020202020204" pitchFamily="34" charset="0"/>
              </a:rPr>
              <a:t>На территории городского округа город Воронеж подготовку</a:t>
            </a:r>
            <a:r>
              <a:rPr sz="2400" b="1" noProof="1" smtClean="0">
                <a:solidFill>
                  <a:srgbClr val="C00000"/>
                </a:solidFill>
                <a:cs typeface="Arial" panose="020B0604020202020204" pitchFamily="34" charset="0"/>
              </a:rPr>
              <a:t> </a:t>
            </a:r>
            <a:r>
              <a:rPr sz="2400" b="1" noProof="1">
                <a:solidFill>
                  <a:srgbClr val="C00000"/>
                </a:solidFill>
                <a:cs typeface="Arial" panose="020B0604020202020204" pitchFamily="34" charset="0"/>
              </a:rPr>
              <a:t>в области ГО ЧС</a:t>
            </a:r>
          </a:p>
          <a:p>
            <a:pPr algn="ctr" eaLnBrk="1" hangingPunct="1">
              <a:defRPr/>
            </a:pPr>
            <a:r>
              <a:rPr sz="2400" b="1" noProof="1">
                <a:solidFill>
                  <a:srgbClr val="C00000"/>
                </a:solidFill>
                <a:cs typeface="Arial" panose="020B0604020202020204" pitchFamily="34" charset="0"/>
              </a:rPr>
              <a:t>можно пройти:</a:t>
            </a:r>
          </a:p>
          <a:p>
            <a:pPr algn="ctr" eaLnBrk="1" hangingPunct="1">
              <a:defRPr/>
            </a:pPr>
            <a:endParaRPr sz="2400" b="1" noProof="1">
              <a:solidFill>
                <a:srgbClr val="C00000"/>
              </a:solidFill>
              <a:cs typeface="Arial" panose="020B0604020202020204" pitchFamily="34" charset="0"/>
            </a:endParaRPr>
          </a:p>
          <a:p>
            <a:pPr eaLnBrk="1" hangingPunct="1">
              <a:defRPr/>
            </a:pPr>
            <a:r>
              <a:rPr lang="ru-RU" sz="2000" b="1" noProof="1" smtClean="0">
                <a:solidFill>
                  <a:srgbClr val="C00000"/>
                </a:solidFill>
                <a:cs typeface="Arial" panose="020B0604020202020204" pitchFamily="34" charset="0"/>
              </a:rPr>
              <a:t>н</a:t>
            </a:r>
            <a:r>
              <a:rPr sz="2000" b="1" noProof="1" smtClean="0">
                <a:solidFill>
                  <a:srgbClr val="C00000"/>
                </a:solidFill>
                <a:cs typeface="Arial" panose="020B0604020202020204" pitchFamily="34" charset="0"/>
              </a:rPr>
              <a:t>а </a:t>
            </a:r>
            <a:r>
              <a:rPr sz="2000" b="1" noProof="1">
                <a:solidFill>
                  <a:srgbClr val="C00000"/>
                </a:solidFill>
                <a:cs typeface="Arial" panose="020B0604020202020204" pitchFamily="34" charset="0"/>
              </a:rPr>
              <a:t>курсах ГО МКУ </a:t>
            </a:r>
            <a:r>
              <a:rPr lang="ru-RU" sz="2000" b="1" noProof="1" smtClean="0">
                <a:solidFill>
                  <a:srgbClr val="C00000"/>
                </a:solidFill>
                <a:cs typeface="Arial" panose="020B0604020202020204" pitchFamily="34" charset="0"/>
              </a:rPr>
              <a:t>"</a:t>
            </a:r>
            <a:r>
              <a:rPr sz="2000" b="1" noProof="1" smtClean="0">
                <a:solidFill>
                  <a:srgbClr val="C00000"/>
                </a:solidFill>
                <a:cs typeface="Arial" panose="020B0604020202020204" pitchFamily="34" charset="0"/>
              </a:rPr>
              <a:t>Управление</a:t>
            </a:r>
            <a:r>
              <a:rPr lang="ru-RU" sz="2000" b="1" noProof="1" smtClean="0">
                <a:solidFill>
                  <a:srgbClr val="C00000"/>
                </a:solidFill>
                <a:cs typeface="Arial" panose="020B0604020202020204" pitchFamily="34" charset="0"/>
              </a:rPr>
              <a:t> </a:t>
            </a:r>
          </a:p>
          <a:p>
            <a:pPr eaLnBrk="1" hangingPunct="1">
              <a:defRPr/>
            </a:pPr>
            <a:r>
              <a:rPr lang="ru-RU" sz="2000" b="1" noProof="1" smtClean="0">
                <a:solidFill>
                  <a:srgbClr val="C00000"/>
                </a:solidFill>
                <a:cs typeface="Arial" panose="020B0604020202020204" pitchFamily="34" charset="0"/>
              </a:rPr>
              <a:t>п</a:t>
            </a:r>
            <a:r>
              <a:rPr sz="2000" b="1" noProof="1" smtClean="0">
                <a:solidFill>
                  <a:srgbClr val="C00000"/>
                </a:solidFill>
                <a:cs typeface="Arial" panose="020B0604020202020204" pitchFamily="34" charset="0"/>
              </a:rPr>
              <a:t>о</a:t>
            </a:r>
            <a:r>
              <a:rPr lang="ru-RU" sz="2000" b="1" noProof="1" smtClean="0">
                <a:solidFill>
                  <a:srgbClr val="C00000"/>
                </a:solidFill>
                <a:cs typeface="Arial" panose="020B0604020202020204" pitchFamily="34" charset="0"/>
              </a:rPr>
              <a:t> </a:t>
            </a:r>
            <a:r>
              <a:rPr sz="2000" b="1" noProof="1" smtClean="0">
                <a:solidFill>
                  <a:srgbClr val="C00000"/>
                </a:solidFill>
                <a:cs typeface="Arial" panose="020B0604020202020204" pitchFamily="34" charset="0"/>
              </a:rPr>
              <a:t>делам </a:t>
            </a:r>
            <a:r>
              <a:rPr sz="2000" b="1" noProof="1">
                <a:solidFill>
                  <a:srgbClr val="C00000"/>
                </a:solidFill>
                <a:cs typeface="Arial" panose="020B0604020202020204" pitchFamily="34" charset="0"/>
              </a:rPr>
              <a:t>ГО ЧС г. </a:t>
            </a:r>
            <a:r>
              <a:rPr sz="2000" b="1" noProof="1" smtClean="0">
                <a:solidFill>
                  <a:srgbClr val="C00000"/>
                </a:solidFill>
                <a:cs typeface="Arial" panose="020B0604020202020204" pitchFamily="34" charset="0"/>
              </a:rPr>
              <a:t>Воронежа</a:t>
            </a:r>
            <a:r>
              <a:rPr lang="ru-RU" sz="2000" b="1" noProof="1" smtClean="0">
                <a:solidFill>
                  <a:srgbClr val="C00000"/>
                </a:solidFill>
                <a:cs typeface="Arial" panose="020B0604020202020204" pitchFamily="34" charset="0"/>
              </a:rPr>
              <a:t>"</a:t>
            </a:r>
          </a:p>
          <a:p>
            <a:pPr eaLnBrk="1" hangingPunct="1">
              <a:buFontTx/>
              <a:buChar char="-"/>
              <a:defRPr/>
            </a:pPr>
            <a:endParaRPr sz="2000" b="1" noProof="1">
              <a:solidFill>
                <a:srgbClr val="C00000"/>
              </a:solidFill>
              <a:cs typeface="Arial" panose="020B0604020202020204" pitchFamily="34" charset="0"/>
            </a:endParaRPr>
          </a:p>
          <a:p>
            <a:pPr eaLnBrk="1" hangingPunct="1">
              <a:defRPr/>
            </a:pPr>
            <a:r>
              <a:rPr sz="2000" b="1" i="1" noProof="1" smtClean="0">
                <a:cs typeface="Arial" panose="020B0604020202020204" pitchFamily="34" charset="0"/>
              </a:rPr>
              <a:t>тел</a:t>
            </a:r>
            <a:r>
              <a:rPr sz="2000" b="1" i="1" noProof="1">
                <a:cs typeface="Arial" panose="020B0604020202020204" pitchFamily="34" charset="0"/>
              </a:rPr>
              <a:t>. начальника курсов ГО </a:t>
            </a:r>
            <a:endParaRPr lang="ru-RU" sz="2000" b="1" i="1" noProof="1" smtClean="0">
              <a:cs typeface="Arial" panose="020B0604020202020204" pitchFamily="34" charset="0"/>
            </a:endParaRPr>
          </a:p>
          <a:p>
            <a:pPr eaLnBrk="1" hangingPunct="1">
              <a:defRPr/>
            </a:pPr>
            <a:r>
              <a:rPr lang="ru-RU" sz="2000" b="1" i="1" noProof="1">
                <a:cs typeface="Arial" panose="020B0604020202020204" pitchFamily="34" charset="0"/>
              </a:rPr>
              <a:t> </a:t>
            </a:r>
            <a:r>
              <a:rPr lang="ru-RU" sz="2000" b="1" i="1" noProof="1" smtClean="0">
                <a:cs typeface="Arial" panose="020B0604020202020204" pitchFamily="34" charset="0"/>
              </a:rPr>
              <a:t>                                                 </a:t>
            </a:r>
            <a:r>
              <a:rPr sz="2000" b="1" i="1" noProof="1" smtClean="0">
                <a:cs typeface="Arial" panose="020B0604020202020204" pitchFamily="34" charset="0"/>
              </a:rPr>
              <a:t>225 </a:t>
            </a:r>
            <a:r>
              <a:rPr sz="2000" b="1" i="1" noProof="1">
                <a:cs typeface="Arial" panose="020B0604020202020204" pitchFamily="34" charset="0"/>
              </a:rPr>
              <a:t>69 </a:t>
            </a:r>
            <a:r>
              <a:rPr sz="2000" b="1" i="1" noProof="1" smtClean="0">
                <a:cs typeface="Arial" panose="020B0604020202020204" pitchFamily="34" charset="0"/>
              </a:rPr>
              <a:t>75</a:t>
            </a:r>
            <a:endParaRPr sz="2000" b="1" i="1" noProof="1">
              <a:cs typeface="Arial" panose="020B0604020202020204" pitchFamily="34" charset="0"/>
            </a:endParaRPr>
          </a:p>
          <a:p>
            <a:pPr eaLnBrk="1" hangingPunct="1">
              <a:defRPr/>
            </a:pPr>
            <a:endParaRPr sz="2000" b="1" noProof="1">
              <a:solidFill>
                <a:srgbClr val="C00000"/>
              </a:solidFill>
              <a:cs typeface="Arial" panose="020B0604020202020204" pitchFamily="34" charset="0"/>
            </a:endParaRPr>
          </a:p>
          <a:p>
            <a:pPr eaLnBrk="1" hangingPunct="1">
              <a:defRPr/>
            </a:pPr>
            <a:r>
              <a:rPr sz="2000" b="1" noProof="1" smtClean="0">
                <a:solidFill>
                  <a:srgbClr val="C00000"/>
                </a:solidFill>
                <a:cs typeface="Arial" panose="020B0604020202020204" pitchFamily="34" charset="0"/>
              </a:rPr>
              <a:t>в </a:t>
            </a:r>
            <a:r>
              <a:rPr sz="2000" b="1" noProof="1">
                <a:solidFill>
                  <a:srgbClr val="C00000"/>
                </a:solidFill>
                <a:cs typeface="Arial" panose="020B0604020202020204" pitchFamily="34" charset="0"/>
              </a:rPr>
              <a:t>УМЦ ГО ЧС Воронежской </a:t>
            </a:r>
            <a:r>
              <a:rPr sz="2000" b="1" noProof="1" smtClean="0">
                <a:solidFill>
                  <a:srgbClr val="C00000"/>
                </a:solidFill>
                <a:cs typeface="Arial" panose="020B0604020202020204" pitchFamily="34" charset="0"/>
              </a:rPr>
              <a:t>области</a:t>
            </a:r>
            <a:endParaRPr lang="ru-RU" sz="2000" b="1" noProof="1" smtClean="0">
              <a:solidFill>
                <a:srgbClr val="C00000"/>
              </a:solidFill>
              <a:cs typeface="Arial" panose="020B0604020202020204" pitchFamily="34" charset="0"/>
            </a:endParaRPr>
          </a:p>
          <a:p>
            <a:pPr eaLnBrk="1" hangingPunct="1">
              <a:buFontTx/>
              <a:buChar char="-"/>
              <a:defRPr/>
            </a:pPr>
            <a:endParaRPr sz="2000" b="1" noProof="1">
              <a:solidFill>
                <a:srgbClr val="C00000"/>
              </a:solidFill>
              <a:cs typeface="Arial" panose="020B0604020202020204" pitchFamily="34" charset="0"/>
            </a:endParaRPr>
          </a:p>
          <a:p>
            <a:pPr eaLnBrk="1" hangingPunct="1">
              <a:defRPr/>
            </a:pPr>
            <a:r>
              <a:rPr sz="2000" b="1" i="1" noProof="1" smtClean="0">
                <a:cs typeface="Arial" panose="020B0604020202020204" pitchFamily="34" charset="0"/>
              </a:rPr>
              <a:t>тел</a:t>
            </a:r>
            <a:r>
              <a:rPr sz="2000" b="1" i="1" noProof="1">
                <a:cs typeface="Arial" panose="020B0604020202020204" pitchFamily="34" charset="0"/>
              </a:rPr>
              <a:t>. начальника </a:t>
            </a:r>
            <a:r>
              <a:rPr sz="2000" b="1" i="1" noProof="1" smtClean="0">
                <a:cs typeface="Arial" panose="020B0604020202020204" pitchFamily="34" charset="0"/>
              </a:rPr>
              <a:t>учебной</a:t>
            </a:r>
            <a:r>
              <a:rPr lang="ru-RU" sz="2000" b="1" i="1" noProof="1" smtClean="0">
                <a:cs typeface="Arial" panose="020B0604020202020204" pitchFamily="34" charset="0"/>
              </a:rPr>
              <a:t> </a:t>
            </a:r>
            <a:r>
              <a:rPr sz="2000" b="1" i="1" noProof="1" smtClean="0">
                <a:cs typeface="Arial" panose="020B0604020202020204" pitchFamily="34" charset="0"/>
              </a:rPr>
              <a:t>части </a:t>
            </a:r>
            <a:endParaRPr lang="ru-RU" sz="2000" b="1" i="1" noProof="1" smtClean="0">
              <a:cs typeface="Arial" panose="020B0604020202020204" pitchFamily="34" charset="0"/>
            </a:endParaRPr>
          </a:p>
          <a:p>
            <a:pPr eaLnBrk="1" hangingPunct="1">
              <a:defRPr/>
            </a:pPr>
            <a:r>
              <a:rPr lang="ru-RU" sz="2000" b="1" noProof="1" smtClean="0">
                <a:cs typeface="Arial" panose="020B0604020202020204" pitchFamily="34" charset="0"/>
              </a:rPr>
              <a:t>                                                  </a:t>
            </a:r>
            <a:r>
              <a:rPr sz="2000" b="1" noProof="1" smtClean="0">
                <a:cs typeface="Arial" panose="020B0604020202020204" pitchFamily="34" charset="0"/>
              </a:rPr>
              <a:t>241 </a:t>
            </a:r>
            <a:r>
              <a:rPr sz="2000" b="1" noProof="1">
                <a:cs typeface="Arial" panose="020B0604020202020204" pitchFamily="34" charset="0"/>
              </a:rPr>
              <a:t>32 </a:t>
            </a:r>
            <a:r>
              <a:rPr sz="2000" b="1" noProof="1" smtClean="0">
                <a:cs typeface="Arial" panose="020B0604020202020204" pitchFamily="34" charset="0"/>
              </a:rPr>
              <a:t>43</a:t>
            </a:r>
            <a:endParaRPr sz="2000" b="1" noProof="1">
              <a:cs typeface="Arial" panose="020B0604020202020204" pitchFamily="34" charset="0"/>
            </a:endParaRPr>
          </a:p>
          <a:p>
            <a:pPr eaLnBrk="1" hangingPunct="1">
              <a:defRPr/>
            </a:pPr>
            <a:endParaRPr sz="2000" b="1" noProof="1">
              <a:solidFill>
                <a:srgbClr val="C00000"/>
              </a:solidFill>
              <a:cs typeface="Arial" panose="020B0604020202020204" pitchFamily="34" charset="0"/>
            </a:endParaRPr>
          </a:p>
          <a:p>
            <a:pPr eaLnBrk="1" hangingPunct="1">
              <a:defRPr/>
            </a:pPr>
            <a:endParaRPr sz="2000" b="1" noProof="1">
              <a:solidFill>
                <a:srgbClr val="C00000"/>
              </a:solidFill>
              <a:ea typeface="Arial" panose="020B0604020202020204" pitchFamily="34" charset="0"/>
            </a:endParaRPr>
          </a:p>
        </p:txBody>
      </p:sp>
      <p:sp>
        <p:nvSpPr>
          <p:cNvPr id="4" name="Прямоугольник 3"/>
          <p:cNvSpPr/>
          <p:nvPr/>
        </p:nvSpPr>
        <p:spPr>
          <a:xfrm>
            <a:off x="0" y="5876925"/>
            <a:ext cx="4211638" cy="360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ru-RU" altLang="ru-RU" sz="2000" b="1" noProof="1" smtClean="0">
                <a:cs typeface="Arial" pitchFamily="34" charset="0"/>
              </a:rPr>
              <a:t>г. Воронеж, </a:t>
            </a:r>
          </a:p>
          <a:p>
            <a:pPr algn="ctr" eaLnBrk="1" hangingPunct="1">
              <a:defRPr/>
            </a:pPr>
            <a:r>
              <a:rPr lang="ru-RU" altLang="ru-RU" sz="2000" b="1" noProof="1" smtClean="0">
                <a:cs typeface="Arial" pitchFamily="34" charset="0"/>
              </a:rPr>
              <a:t>ул. Ворошилова, д. 36</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Текстовое поле 1"/>
          <p:cNvSpPr txBox="1">
            <a:spLocks noChangeArrowheads="1"/>
          </p:cNvSpPr>
          <p:nvPr/>
        </p:nvSpPr>
        <p:spPr bwMode="auto">
          <a:xfrm>
            <a:off x="0" y="1412875"/>
            <a:ext cx="9164638" cy="3140075"/>
          </a:xfrm>
          <a:prstGeom prst="rect">
            <a:avLst/>
          </a:prstGeom>
          <a:noFill/>
          <a:ln w="9525">
            <a:noFill/>
            <a:miter lim="800000"/>
            <a:headEnd/>
            <a:tailEnd/>
          </a:ln>
        </p:spPr>
        <p:txBody>
          <a:bodyPr>
            <a:spAutoFit/>
          </a:bodyPr>
          <a:lstStyle/>
          <a:p>
            <a:endParaRPr lang="ru-RU" altLang="ru-RU" sz="1400" b="1">
              <a:solidFill>
                <a:srgbClr val="002060"/>
              </a:solidFill>
              <a:sym typeface="+mn-ea"/>
            </a:endParaRPr>
          </a:p>
          <a:p>
            <a:pPr algn="ctr"/>
            <a:r>
              <a:rPr lang="ru-RU" altLang="ru-RU" sz="3600" b="1">
                <a:solidFill>
                  <a:srgbClr val="002060"/>
                </a:solidFill>
                <a:sym typeface="+mn-ea"/>
              </a:rPr>
              <a:t>   </a:t>
            </a:r>
            <a:r>
              <a:rPr lang="ru-RU" altLang="ru-RU" sz="2800" b="1">
                <a:solidFill>
                  <a:srgbClr val="C00000"/>
                </a:solidFill>
                <a:sym typeface="+mn-ea"/>
              </a:rPr>
              <a:t>В</a:t>
            </a:r>
            <a:r>
              <a:rPr lang="ru-RU" altLang="zh-CN" sz="2800" b="1">
                <a:solidFill>
                  <a:srgbClr val="C00000"/>
                </a:solidFill>
                <a:sym typeface="+mn-ea"/>
              </a:rPr>
              <a:t>ОПРОС № </a:t>
            </a:r>
            <a:r>
              <a:rPr lang="ru-RU" altLang="ru-RU" sz="2800" b="1">
                <a:solidFill>
                  <a:srgbClr val="C00000"/>
                </a:solidFill>
                <a:sym typeface="+mn-ea"/>
              </a:rPr>
              <a:t>5.</a:t>
            </a:r>
          </a:p>
          <a:p>
            <a:pPr algn="ctr"/>
            <a:endParaRPr lang="ru-RU" altLang="ru-RU" sz="2800" b="1">
              <a:solidFill>
                <a:srgbClr val="C00000"/>
              </a:solidFill>
              <a:sym typeface="+mn-ea"/>
            </a:endParaRPr>
          </a:p>
          <a:p>
            <a:pPr algn="ctr"/>
            <a:r>
              <a:rPr lang="ru-RU" altLang="ru-RU" sz="2400" b="1" i="1">
                <a:solidFill>
                  <a:srgbClr val="C00000"/>
                </a:solidFill>
                <a:sym typeface="+mn-ea"/>
              </a:rPr>
              <a:t>Потенциальные источники </a:t>
            </a:r>
          </a:p>
          <a:p>
            <a:pPr algn="ctr"/>
            <a:r>
              <a:rPr lang="ru-RU" altLang="ru-RU" sz="2400" b="1" i="1">
                <a:solidFill>
                  <a:srgbClr val="C00000"/>
                </a:solidFill>
                <a:sym typeface="+mn-ea"/>
              </a:rPr>
              <a:t>опасностей, которые могут привести </a:t>
            </a:r>
          </a:p>
          <a:p>
            <a:pPr algn="ctr"/>
            <a:r>
              <a:rPr lang="ru-RU" altLang="ru-RU" sz="2400" b="1" i="1">
                <a:solidFill>
                  <a:srgbClr val="C00000"/>
                </a:solidFill>
                <a:sym typeface="+mn-ea"/>
              </a:rPr>
              <a:t>к ЧС в организации, а также потенциально опасные </a:t>
            </a:r>
          </a:p>
          <a:p>
            <a:pPr algn="ctr"/>
            <a:r>
              <a:rPr lang="ru-RU" altLang="ru-RU" sz="2400" b="1" i="1">
                <a:solidFill>
                  <a:srgbClr val="C00000"/>
                </a:solidFill>
                <a:sym typeface="+mn-ea"/>
              </a:rPr>
              <a:t>и химически опасные производства в районе местоположения организации.</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s://epic.uchicago.in/wp-content/uploads/2017/07/Lake_Side_Power_Plant-e149936264960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www.maple.ru/upload/resizer2/23/aaa/aaafd57fe89747789ad56e3ae911584e.jpg"/>
          <p:cNvPicPr>
            <a:picLocks noChangeAspect="1" noChangeArrowheads="1"/>
          </p:cNvPicPr>
          <p:nvPr/>
        </p:nvPicPr>
        <p:blipFill>
          <a:blip r:embed="rId2" cstate="print"/>
          <a:srcRect/>
          <a:stretch>
            <a:fillRect/>
          </a:stretch>
        </p:blipFill>
        <p:spPr bwMode="auto">
          <a:xfrm>
            <a:off x="179388" y="188913"/>
            <a:ext cx="4394200" cy="6237287"/>
          </a:xfrm>
          <a:prstGeom prst="rect">
            <a:avLst/>
          </a:prstGeom>
          <a:noFill/>
          <a:ln w="9525">
            <a:noFill/>
            <a:miter lim="800000"/>
            <a:headEnd/>
            <a:tailEnd/>
          </a:ln>
        </p:spPr>
      </p:pic>
      <p:sp>
        <p:nvSpPr>
          <p:cNvPr id="5123" name="Прямоугольник 4"/>
          <p:cNvSpPr>
            <a:spLocks noChangeArrowheads="1"/>
          </p:cNvSpPr>
          <p:nvPr/>
        </p:nvSpPr>
        <p:spPr bwMode="auto">
          <a:xfrm>
            <a:off x="4572000" y="1989138"/>
            <a:ext cx="4572000" cy="3046412"/>
          </a:xfrm>
          <a:prstGeom prst="rect">
            <a:avLst/>
          </a:prstGeom>
          <a:noFill/>
          <a:ln w="9525">
            <a:noFill/>
            <a:miter lim="800000"/>
            <a:headEnd/>
            <a:tailEnd/>
          </a:ln>
        </p:spPr>
        <p:txBody>
          <a:bodyPr>
            <a:spAutoFit/>
          </a:bodyPr>
          <a:lstStyle/>
          <a:p>
            <a:pPr algn="ctr"/>
            <a:r>
              <a:rPr lang="ru-RU" altLang="ru-RU" sz="2400" b="1" dirty="0">
                <a:solidFill>
                  <a:srgbClr val="C00000"/>
                </a:solidFill>
              </a:rPr>
              <a:t>ФЕДЕРАЛЬНЫЙ ЗАКОН                       от  21.12.1994  </a:t>
            </a:r>
            <a:r>
              <a:rPr lang="ru-RU" altLang="ru-RU" sz="2400" b="1" dirty="0">
                <a:solidFill>
                  <a:srgbClr val="C00000"/>
                </a:solidFill>
                <a:latin typeface="Times New Roman" pitchFamily="18" charset="0"/>
              </a:rPr>
              <a:t>№</a:t>
            </a:r>
            <a:r>
              <a:rPr lang="ru-RU" altLang="ru-RU" sz="2400" b="1" dirty="0">
                <a:solidFill>
                  <a:srgbClr val="C00000"/>
                </a:solidFill>
              </a:rPr>
              <a:t> 68-ФЗ                          </a:t>
            </a:r>
            <a:r>
              <a:rPr lang="en-US" altLang="ru-RU" sz="2400" b="1" dirty="0">
                <a:solidFill>
                  <a:srgbClr val="C00000"/>
                </a:solidFill>
              </a:rPr>
              <a:t>    </a:t>
            </a:r>
            <a:r>
              <a:rPr lang="en-US" altLang="ru-RU" sz="2400" b="1" dirty="0"/>
              <a:t>(</a:t>
            </a:r>
            <a:r>
              <a:rPr lang="ru-RU" altLang="ru-RU" sz="2400" b="1" dirty="0"/>
              <a:t>ред. </a:t>
            </a:r>
            <a:r>
              <a:rPr lang="ru-RU" altLang="ru-RU" sz="2400" b="1" dirty="0" smtClean="0"/>
              <a:t>04.11.2022)                    </a:t>
            </a:r>
            <a:endParaRPr lang="ru-RU" altLang="ru-RU" sz="2400" b="1" dirty="0"/>
          </a:p>
          <a:p>
            <a:pPr algn="ctr"/>
            <a:r>
              <a:rPr lang="ru-RU" altLang="ru-RU" sz="2400" b="1" dirty="0">
                <a:solidFill>
                  <a:srgbClr val="C00000"/>
                </a:solidFill>
              </a:rPr>
              <a:t>«О защите населения</a:t>
            </a:r>
          </a:p>
          <a:p>
            <a:pPr algn="ctr"/>
            <a:r>
              <a:rPr lang="ru-RU" altLang="ru-RU" sz="2400" b="1" dirty="0">
                <a:solidFill>
                  <a:srgbClr val="C00000"/>
                </a:solidFill>
              </a:rPr>
              <a:t> и территорий</a:t>
            </a:r>
          </a:p>
          <a:p>
            <a:pPr algn="ctr"/>
            <a:r>
              <a:rPr lang="ru-RU" altLang="ru-RU" sz="2400" b="1" dirty="0">
                <a:solidFill>
                  <a:srgbClr val="C00000"/>
                </a:solidFill>
              </a:rPr>
              <a:t> от чрезвычайных ситуаций природного и техногенного характера»</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1485900" y="1119188"/>
            <a:ext cx="6170613" cy="1074737"/>
          </a:xfrm>
        </p:spPr>
        <p:txBody>
          <a:bodyPr lIns="67500" tIns="35100" rIns="67500" bIns="35100"/>
          <a:lstStyle/>
          <a:p>
            <a:pPr eaLnBrk="1" hangingPunct="1">
              <a:buClr>
                <a:srgbClr val="E5FFFF"/>
              </a:buClr>
            </a:pPr>
            <a:endParaRPr lang="ru-RU" altLang="ru-RU" smtClean="0"/>
          </a:p>
        </p:txBody>
      </p:sp>
      <p:sp>
        <p:nvSpPr>
          <p:cNvPr id="41987" name="Rectangle 3"/>
          <p:cNvSpPr>
            <a:spLocks noGrp="1" noChangeArrowheads="1"/>
          </p:cNvSpPr>
          <p:nvPr>
            <p:ph type="body" idx="4294967295"/>
          </p:nvPr>
        </p:nvSpPr>
        <p:spPr/>
        <p:txBody>
          <a:bodyPr lIns="67500" tIns="35100" rIns="67500" bIns="35100"/>
          <a:lstStyle/>
          <a:p>
            <a:pPr eaLnBrk="1" hangingPunct="1"/>
            <a:endParaRPr lang="ru-RU" altLang="ru-RU" smtClean="0"/>
          </a:p>
        </p:txBody>
      </p:sp>
      <p:pic>
        <p:nvPicPr>
          <p:cNvPr id="41988" name="Picture 5" descr="H5eYhTR3D6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4580" name="Прямоугольник 4"/>
          <p:cNvSpPr/>
          <p:nvPr/>
        </p:nvSpPr>
        <p:spPr>
          <a:xfrm>
            <a:off x="149225" y="292100"/>
            <a:ext cx="8640763" cy="2678113"/>
          </a:xfrm>
          <a:prstGeom prst="rect">
            <a:avLst/>
          </a:prstGeom>
          <a:noFill/>
          <a:ln w="9525">
            <a:noFill/>
          </a:ln>
        </p:spPr>
        <p:txBody>
          <a:bodyPr>
            <a:spAutoFit/>
          </a:bodyPr>
          <a:lstStyle/>
          <a:p>
            <a:pPr indent="363855" algn="just" defTabSz="447675">
              <a:defRPr/>
            </a:pPr>
            <a:r>
              <a:rPr sz="2400" b="1" noProof="1">
                <a:effectLst>
                  <a:outerShdw blurRad="38100" dist="38100" dir="2700000">
                    <a:srgbClr val="FFFFFF"/>
                  </a:outerShdw>
                </a:effectLst>
              </a:rPr>
              <a:t>ЧС ТЕХНОГЕННОГО ХАРАКТЕРА </a:t>
            </a:r>
            <a:r>
              <a:rPr sz="2400" noProof="1">
                <a:effectLst>
                  <a:outerShdw blurRad="38100" dist="38100" dir="2700000">
                    <a:srgbClr val="FFFFFF"/>
                  </a:outerShdw>
                </a:effectLst>
              </a:rPr>
              <a:t>– </a:t>
            </a:r>
            <a:r>
              <a:rPr sz="2400" b="1" noProof="1">
                <a:effectLst>
                  <a:outerShdw blurRad="38100" dist="38100" dir="2700000">
                    <a:srgbClr val="FFFFFF"/>
                  </a:outerShdw>
                </a:effectLst>
              </a:rPr>
              <a:t>состояние, при котором в результате возникновения источника техногенной ЧС на объекте, определенной территории или акватории нарушаются нормальные условия жизни и деятельности людей, возникает угроза их жизни и здоровью, наносится ущерб имуществу</a:t>
            </a:r>
            <a:r>
              <a:rPr lang="ru-RU" sz="2400" b="1" noProof="1">
                <a:effectLst>
                  <a:outerShdw blurRad="38100" dist="38100" dir="2700000">
                    <a:srgbClr val="FFFFFF"/>
                  </a:outerShdw>
                </a:effectLst>
              </a:rPr>
              <a:t>,</a:t>
            </a:r>
            <a:r>
              <a:rPr sz="2400" b="1" noProof="1">
                <a:effectLst>
                  <a:outerShdw blurRad="38100" dist="38100" dir="2700000">
                    <a:srgbClr val="FFFFFF"/>
                  </a:outerShdw>
                </a:effectLst>
              </a:rPr>
              <a:t>  народному хозяйству и окружающей природной среде</a:t>
            </a:r>
            <a:r>
              <a:rPr lang="ru-RU" sz="2400" b="1" noProof="1">
                <a:effectLst>
                  <a:outerShdw blurRad="38100" dist="38100" dir="2700000">
                    <a:srgbClr val="FFFFFF"/>
                  </a:outerShdw>
                </a:effectLst>
              </a:rPr>
              <a:t>.</a:t>
            </a:r>
            <a:r>
              <a:rPr lang="en-US" altLang="x-none" sz="1300" b="1" noProof="1">
                <a:latin typeface="Arial Black" panose="020B0A04020102020204" pitchFamily="34" charset="0"/>
                <a:cs typeface="Arial Black" panose="020B0A04020102020204" pitchFamily="34" charset="0"/>
              </a:rPr>
              <a:t> </a:t>
            </a:r>
            <a:r>
              <a:rPr lang="en-US" altLang="x-none" sz="1300" b="1" noProof="1"/>
              <a:t>  </a:t>
            </a:r>
            <a:r>
              <a:rPr sz="1300" b="1" noProof="1"/>
              <a:t>           </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468313" y="620713"/>
            <a:ext cx="8351837" cy="1368425"/>
          </a:xfrm>
          <a:prstGeom prst="rect">
            <a:avLst/>
          </a:prstGeom>
          <a:noFill/>
          <a:ln w="38100">
            <a:noFill/>
            <a:miter lim="800000"/>
            <a:headEnd/>
            <a:tailEnd/>
          </a:ln>
        </p:spPr>
        <p:txBody>
          <a:bodyPr wrap="none" anchor="ctr"/>
          <a:lstStyle/>
          <a:p>
            <a:endParaRPr lang="ru-RU" altLang="ru-RU" sz="2400" b="1">
              <a:solidFill>
                <a:srgbClr val="C00000"/>
              </a:solidFill>
            </a:endParaRPr>
          </a:p>
          <a:p>
            <a:endParaRPr lang="ru-RU" altLang="ru-RU" sz="2400" b="1">
              <a:solidFill>
                <a:srgbClr val="C00000"/>
              </a:solidFill>
            </a:endParaRPr>
          </a:p>
          <a:p>
            <a:endParaRPr lang="ru-RU" altLang="ru-RU" sz="2000" b="1"/>
          </a:p>
          <a:p>
            <a:r>
              <a:rPr lang="ru-RU" altLang="ru-RU" sz="2000" b="1">
                <a:solidFill>
                  <a:srgbClr val="FF0000"/>
                </a:solidFill>
              </a:rPr>
              <a:t>На территории городского округа город Воронеж</a:t>
            </a:r>
          </a:p>
          <a:p>
            <a:r>
              <a:rPr lang="ru-RU" altLang="ru-RU" sz="2000" b="1">
                <a:solidFill>
                  <a:srgbClr val="FF0000"/>
                </a:solidFill>
              </a:rPr>
              <a:t>могут произойти следующие ЧС техногенного характера</a:t>
            </a:r>
          </a:p>
          <a:p>
            <a:endParaRPr lang="ru-RU" altLang="ru-RU" sz="2000" b="1">
              <a:solidFill>
                <a:srgbClr val="FF0000"/>
              </a:solidFill>
            </a:endParaRPr>
          </a:p>
          <a:p>
            <a:r>
              <a:rPr lang="ru-RU" altLang="ru-RU" sz="2000" b="1"/>
              <a:t>Транспортные аварии (катастрофы)</a:t>
            </a:r>
          </a:p>
          <a:p>
            <a:r>
              <a:rPr lang="ru-RU" altLang="ru-RU" sz="2000" b="1"/>
              <a:t>Пожары, (взрывы с последующим горением)</a:t>
            </a:r>
          </a:p>
          <a:p>
            <a:r>
              <a:rPr lang="ru-RU" altLang="ru-RU" sz="2000" b="1"/>
              <a:t>Аварии с выбросом (угрозой выброса) АХОВ</a:t>
            </a:r>
          </a:p>
          <a:p>
            <a:r>
              <a:rPr lang="ru-RU" altLang="ru-RU" sz="2000" b="1"/>
              <a:t> </a:t>
            </a:r>
          </a:p>
          <a:p>
            <a:endParaRPr lang="ru-RU" altLang="ru-RU" sz="2000" b="1"/>
          </a:p>
          <a:p>
            <a:endParaRPr lang="ru-RU" altLang="ru-RU" sz="2000"/>
          </a:p>
          <a:p>
            <a:endParaRPr lang="ru-RU" altLang="ru-RU" sz="2400" b="1">
              <a:solidFill>
                <a:srgbClr val="FFFF00"/>
              </a:solidFill>
            </a:endParaRPr>
          </a:p>
          <a:p>
            <a:endParaRPr lang="ru-RU" altLang="ru-RU" sz="2400" b="1">
              <a:solidFill>
                <a:srgbClr val="FF0000"/>
              </a:solidFill>
            </a:endParaRPr>
          </a:p>
        </p:txBody>
      </p:sp>
      <p:pic>
        <p:nvPicPr>
          <p:cNvPr id="43011" name="Picture 16" descr="C:\Temp\ksohtml\wpsB8F2.tmp.png"/>
          <p:cNvPicPr>
            <a:picLocks noChangeAspect="1" noChangeArrowheads="1"/>
          </p:cNvPicPr>
          <p:nvPr/>
        </p:nvPicPr>
        <p:blipFill>
          <a:blip r:embed="rId2" cstate="print"/>
          <a:srcRect/>
          <a:stretch>
            <a:fillRect/>
          </a:stretch>
        </p:blipFill>
        <p:spPr bwMode="auto">
          <a:xfrm>
            <a:off x="539750" y="2276475"/>
            <a:ext cx="3554413" cy="2160588"/>
          </a:xfrm>
          <a:prstGeom prst="rect">
            <a:avLst/>
          </a:prstGeom>
          <a:noFill/>
          <a:ln w="9525">
            <a:noFill/>
            <a:miter lim="800000"/>
            <a:headEnd/>
            <a:tailEnd/>
          </a:ln>
        </p:spPr>
      </p:pic>
      <p:pic>
        <p:nvPicPr>
          <p:cNvPr id="43012" name="Picture 18" descr="C:\Temp\ksohtml\wpsD327.tmp.png"/>
          <p:cNvPicPr>
            <a:picLocks noChangeAspect="1" noChangeArrowheads="1"/>
          </p:cNvPicPr>
          <p:nvPr/>
        </p:nvPicPr>
        <p:blipFill>
          <a:blip r:embed="rId3" cstate="print"/>
          <a:srcRect/>
          <a:stretch>
            <a:fillRect/>
          </a:stretch>
        </p:blipFill>
        <p:spPr bwMode="auto">
          <a:xfrm>
            <a:off x="5364163" y="2276475"/>
            <a:ext cx="3492500" cy="2490788"/>
          </a:xfrm>
          <a:prstGeom prst="rect">
            <a:avLst/>
          </a:prstGeom>
          <a:noFill/>
          <a:ln w="9525">
            <a:noFill/>
            <a:miter lim="800000"/>
            <a:headEnd/>
            <a:tailEnd/>
          </a:ln>
        </p:spPr>
      </p:pic>
      <p:pic>
        <p:nvPicPr>
          <p:cNvPr id="43013" name="Picture 20" descr="C:\Temp\ksohtml\wps6DD2.tmp.png"/>
          <p:cNvPicPr>
            <a:picLocks noChangeAspect="1" noChangeArrowheads="1"/>
          </p:cNvPicPr>
          <p:nvPr/>
        </p:nvPicPr>
        <p:blipFill>
          <a:blip r:embed="rId4" cstate="print"/>
          <a:srcRect/>
          <a:stretch>
            <a:fillRect/>
          </a:stretch>
        </p:blipFill>
        <p:spPr bwMode="auto">
          <a:xfrm>
            <a:off x="936625" y="4508500"/>
            <a:ext cx="3384550" cy="2262188"/>
          </a:xfrm>
          <a:prstGeom prst="rect">
            <a:avLst/>
          </a:prstGeom>
          <a:noFill/>
          <a:ln w="9525">
            <a:noFill/>
            <a:miter lim="800000"/>
            <a:headEnd/>
            <a:tailEnd/>
          </a:ln>
        </p:spPr>
      </p:pic>
      <p:pic>
        <p:nvPicPr>
          <p:cNvPr id="43014" name="Picture 22" descr="C:\Temp\ksohtml\wpsEBA9.tmp.png"/>
          <p:cNvPicPr>
            <a:picLocks noChangeAspect="1" noChangeArrowheads="1"/>
          </p:cNvPicPr>
          <p:nvPr/>
        </p:nvPicPr>
        <p:blipFill>
          <a:blip r:embed="rId5" cstate="print"/>
          <a:srcRect/>
          <a:stretch>
            <a:fillRect/>
          </a:stretch>
        </p:blipFill>
        <p:spPr bwMode="auto">
          <a:xfrm>
            <a:off x="5216525" y="4797425"/>
            <a:ext cx="3262313" cy="2060575"/>
          </a:xfrm>
          <a:prstGeom prst="rect">
            <a:avLst/>
          </a:prstGeom>
          <a:noFill/>
          <a:ln w="9525">
            <a:no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Temp\ksohtml\wpsF9DD.tmp.png"/>
          <p:cNvPicPr>
            <a:picLocks noChangeAspect="1" noChangeArrowheads="1"/>
          </p:cNvPicPr>
          <p:nvPr/>
        </p:nvPicPr>
        <p:blipFill>
          <a:blip r:embed="rId2" cstate="print"/>
          <a:srcRect/>
          <a:stretch>
            <a:fillRect/>
          </a:stretch>
        </p:blipFill>
        <p:spPr bwMode="auto">
          <a:xfrm>
            <a:off x="900113" y="1389063"/>
            <a:ext cx="6697662" cy="3768725"/>
          </a:xfrm>
          <a:prstGeom prst="rect">
            <a:avLst/>
          </a:prstGeom>
          <a:noFill/>
          <a:ln w="9525">
            <a:noFill/>
            <a:miter lim="800000"/>
            <a:headEnd/>
            <a:tailEnd/>
          </a:ln>
        </p:spPr>
      </p:pic>
      <p:pic>
        <p:nvPicPr>
          <p:cNvPr id="44035" name="Picture 4" descr="C:\Temp\ksohtml\wps9976.tmp.png"/>
          <p:cNvPicPr>
            <a:picLocks noChangeAspect="1" noChangeArrowheads="1"/>
          </p:cNvPicPr>
          <p:nvPr/>
        </p:nvPicPr>
        <p:blipFill>
          <a:blip r:embed="rId3" cstate="print"/>
          <a:srcRect/>
          <a:stretch>
            <a:fillRect/>
          </a:stretch>
        </p:blipFill>
        <p:spPr bwMode="auto">
          <a:xfrm>
            <a:off x="4427538" y="3789363"/>
            <a:ext cx="3559175" cy="2670175"/>
          </a:xfrm>
          <a:prstGeom prst="rect">
            <a:avLst/>
          </a:prstGeom>
          <a:noFill/>
          <a:ln w="9525">
            <a:noFill/>
            <a:miter lim="800000"/>
            <a:headEnd/>
            <a:tailEnd/>
          </a:ln>
        </p:spPr>
      </p:pic>
      <p:pic>
        <p:nvPicPr>
          <p:cNvPr id="44036" name="Picture 6" descr="C:\Temp\ksohtml\wps100D.tmp.png"/>
          <p:cNvPicPr>
            <a:picLocks noChangeAspect="1" noChangeArrowheads="1"/>
          </p:cNvPicPr>
          <p:nvPr/>
        </p:nvPicPr>
        <p:blipFill>
          <a:blip r:embed="rId4" cstate="print"/>
          <a:srcRect/>
          <a:stretch>
            <a:fillRect/>
          </a:stretch>
        </p:blipFill>
        <p:spPr bwMode="auto">
          <a:xfrm>
            <a:off x="250825" y="3789363"/>
            <a:ext cx="4152900" cy="3068637"/>
          </a:xfrm>
          <a:prstGeom prst="rect">
            <a:avLst/>
          </a:prstGeom>
          <a:noFill/>
          <a:ln w="9525">
            <a:noFill/>
            <a:miter lim="800000"/>
            <a:headEnd/>
            <a:tailEnd/>
          </a:ln>
        </p:spPr>
      </p:pic>
      <p:sp>
        <p:nvSpPr>
          <p:cNvPr id="44037" name="Rectangle 7"/>
          <p:cNvSpPr>
            <a:spLocks noGrp="1" noChangeArrowheads="1"/>
          </p:cNvSpPr>
          <p:nvPr>
            <p:ph type="title"/>
          </p:nvPr>
        </p:nvSpPr>
        <p:spPr>
          <a:xfrm>
            <a:off x="395288" y="466725"/>
            <a:ext cx="6392862" cy="706438"/>
          </a:xfrm>
          <a:noFill/>
        </p:spPr>
        <p:txBody>
          <a:bodyPr wrap="none">
            <a:spAutoFit/>
          </a:bodyPr>
          <a:lstStyle/>
          <a:p>
            <a:pPr algn="l"/>
            <a:r>
              <a:rPr lang="ru-RU" altLang="zh-CN" sz="2000" b="1" smtClean="0">
                <a:latin typeface="Arial" pitchFamily="34" charset="0"/>
                <a:cs typeface="Arial" pitchFamily="34" charset="0"/>
              </a:rPr>
              <a:t>Аварии на электроэнергетических системах </a:t>
            </a:r>
            <a:br>
              <a:rPr lang="ru-RU" altLang="zh-CN" sz="2000" b="1" smtClean="0">
                <a:latin typeface="Arial" pitchFamily="34" charset="0"/>
                <a:cs typeface="Arial" pitchFamily="34" charset="0"/>
              </a:rPr>
            </a:br>
            <a:r>
              <a:rPr lang="ru-RU" altLang="zh-CN" sz="2000" b="1" smtClean="0">
                <a:latin typeface="Arial" pitchFamily="34" charset="0"/>
                <a:cs typeface="Arial" pitchFamily="34" charset="0"/>
              </a:rPr>
              <a:t>и в коммунальных системах жизнеобеспечения</a:t>
            </a:r>
            <a:r>
              <a:rPr lang="ru-RU" altLang="zh-CN" sz="1400" smtClean="0">
                <a:solidFill>
                  <a:srgbClr val="FF0000"/>
                </a:solidFill>
                <a:latin typeface="Times New Roman" pitchFamily="18" charset="0"/>
                <a:cs typeface="Times New Roman" pitchFamily="18" charset="0"/>
              </a:rPr>
              <a:t>; </a:t>
            </a:r>
            <a:endParaRPr lang="ru-RU" altLang="zh-CN" sz="1800" smtClean="0">
              <a:latin typeface="Arial"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Заголовок 1"/>
          <p:cNvSpPr>
            <a:spLocks noGrp="1" noChangeArrowheads="1"/>
          </p:cNvSpPr>
          <p:nvPr>
            <p:ph type="title"/>
          </p:nvPr>
        </p:nvSpPr>
        <p:spPr>
          <a:xfrm>
            <a:off x="684213" y="349250"/>
            <a:ext cx="7991475" cy="1433513"/>
          </a:xfrm>
        </p:spPr>
        <p:txBody>
          <a:bodyPr lIns="90000" tIns="46800" rIns="90000" bIns="46800"/>
          <a:lstStyle/>
          <a:p>
            <a:pPr algn="l" eaLnBrk="1" hangingPunct="1"/>
            <a:r>
              <a:rPr lang="ru-RU" altLang="ru-RU" sz="2000" b="1" smtClean="0">
                <a:latin typeface="Arial" pitchFamily="34" charset="0"/>
              </a:rPr>
              <a:t>Аварии на очистных сооружениях</a:t>
            </a:r>
            <a:br>
              <a:rPr lang="ru-RU" altLang="ru-RU" sz="2000" b="1" smtClean="0">
                <a:latin typeface="Arial" pitchFamily="34" charset="0"/>
              </a:rPr>
            </a:br>
            <a:r>
              <a:rPr lang="ru-RU" altLang="ru-RU" sz="2000" b="1" smtClean="0">
                <a:latin typeface="Arial" pitchFamily="34" charset="0"/>
              </a:rPr>
              <a:t/>
            </a:r>
            <a:br>
              <a:rPr lang="ru-RU" altLang="ru-RU" sz="2000" b="1" smtClean="0">
                <a:latin typeface="Arial" pitchFamily="34" charset="0"/>
              </a:rPr>
            </a:br>
            <a:r>
              <a:rPr lang="ru-RU" altLang="ru-RU" sz="2000" b="1" smtClean="0">
                <a:latin typeface="Arial" pitchFamily="34" charset="0"/>
              </a:rPr>
              <a:t>                                                             Гидродинамические аварии</a:t>
            </a:r>
            <a:br>
              <a:rPr lang="ru-RU" altLang="ru-RU" sz="2000" b="1" smtClean="0">
                <a:latin typeface="Arial" pitchFamily="34" charset="0"/>
              </a:rPr>
            </a:br>
            <a:endParaRPr lang="ru-RU" altLang="ru-RU" sz="2000" b="1" smtClean="0">
              <a:latin typeface="Arial" pitchFamily="34" charset="0"/>
              <a:cs typeface="Arial" pitchFamily="34" charset="0"/>
            </a:endParaRPr>
          </a:p>
        </p:txBody>
      </p:sp>
      <p:pic>
        <p:nvPicPr>
          <p:cNvPr id="45059" name="Picture 2" descr="C:\Temp\ksohtml\wps6964.tmp.png"/>
          <p:cNvPicPr>
            <a:picLocks noChangeAspect="1" noChangeArrowheads="1"/>
          </p:cNvPicPr>
          <p:nvPr/>
        </p:nvPicPr>
        <p:blipFill>
          <a:blip r:embed="rId2" cstate="print"/>
          <a:srcRect/>
          <a:stretch>
            <a:fillRect/>
          </a:stretch>
        </p:blipFill>
        <p:spPr bwMode="auto">
          <a:xfrm>
            <a:off x="250825" y="1557338"/>
            <a:ext cx="5024438" cy="2527300"/>
          </a:xfrm>
          <a:prstGeom prst="rect">
            <a:avLst/>
          </a:prstGeom>
          <a:noFill/>
          <a:ln w="9525">
            <a:noFill/>
            <a:miter lim="800000"/>
            <a:headEnd/>
            <a:tailEnd/>
          </a:ln>
        </p:spPr>
      </p:pic>
      <p:pic>
        <p:nvPicPr>
          <p:cNvPr id="45060" name="Picture 4" descr="C:\Temp\ksohtml\wpsA77D.tmp.png"/>
          <p:cNvPicPr>
            <a:picLocks noChangeAspect="1" noChangeArrowheads="1"/>
          </p:cNvPicPr>
          <p:nvPr/>
        </p:nvPicPr>
        <p:blipFill>
          <a:blip r:embed="rId3" cstate="print"/>
          <a:srcRect/>
          <a:stretch>
            <a:fillRect/>
          </a:stretch>
        </p:blipFill>
        <p:spPr bwMode="auto">
          <a:xfrm>
            <a:off x="4500563" y="2374900"/>
            <a:ext cx="4643437" cy="3219450"/>
          </a:xfrm>
          <a:prstGeom prst="rect">
            <a:avLst/>
          </a:prstGeom>
          <a:noFill/>
          <a:ln w="9525">
            <a:noFill/>
            <a:miter lim="800000"/>
            <a:headEnd/>
            <a:tailEnd/>
          </a:ln>
        </p:spPr>
      </p:pic>
      <p:pic>
        <p:nvPicPr>
          <p:cNvPr id="45061" name="Picture 6" descr="C:\Temp\ksohtml\wpsF81D.tmp.png"/>
          <p:cNvPicPr>
            <a:picLocks noChangeAspect="1" noChangeArrowheads="1"/>
          </p:cNvPicPr>
          <p:nvPr/>
        </p:nvPicPr>
        <p:blipFill>
          <a:blip r:embed="rId4" cstate="print"/>
          <a:srcRect/>
          <a:stretch>
            <a:fillRect/>
          </a:stretch>
        </p:blipFill>
        <p:spPr bwMode="auto">
          <a:xfrm>
            <a:off x="971550" y="3933825"/>
            <a:ext cx="4406900" cy="2636838"/>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Заголовок 4"/>
          <p:cNvSpPr>
            <a:spLocks noGrp="1" noChangeArrowheads="1"/>
          </p:cNvSpPr>
          <p:nvPr>
            <p:ph type="title"/>
          </p:nvPr>
        </p:nvSpPr>
        <p:spPr/>
        <p:txBody>
          <a:bodyPr/>
          <a:lstStyle/>
          <a:p>
            <a:pPr eaLnBrk="1" hangingPunct="1"/>
            <a:endParaRPr lang="ru-RU" altLang="en-US" smtClean="0"/>
          </a:p>
        </p:txBody>
      </p:sp>
      <p:pic>
        <p:nvPicPr>
          <p:cNvPr id="46083" name="Замещающее содержимое 3" descr="img4"/>
          <p:cNvPicPr>
            <a:picLocks noGrp="1" noChangeAspect="1" noChangeArrowheads="1"/>
          </p:cNvPicPr>
          <p:nvPr>
            <p:ph idx="1"/>
          </p:nvPr>
        </p:nvPicPr>
        <p:blipFill>
          <a:blip r:embed="rId3" cstate="print"/>
          <a:srcRect/>
          <a:stretch>
            <a:fillRect/>
          </a:stretch>
        </p:blipFill>
        <p:spPr>
          <a:xfrm>
            <a:off x="250825" y="188913"/>
            <a:ext cx="8785225" cy="6480175"/>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Номер слайда 3"/>
          <p:cNvSpPr>
            <a:spLocks noGrp="1"/>
          </p:cNvSpPr>
          <p:nvPr>
            <p:ph type="sldNum" sz="quarter" idx="12"/>
          </p:nvPr>
        </p:nvSpPr>
        <p:spPr>
          <a:xfrm>
            <a:off x="6057900" y="5543550"/>
            <a:ext cx="1428750" cy="342900"/>
          </a:xfrm>
        </p:spPr>
        <p:txBody>
          <a:bodyPr lIns="67500" tIns="35100" rIns="67500" bIns="35100" anchor="b"/>
          <a:lstStyle/>
          <a:p>
            <a:pPr algn="l">
              <a:lnSpc>
                <a:spcPct val="8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fld id="{C2C6DB32-A52F-4659-B629-780F5CDE56B8}" type="slidenum">
              <a:rPr altLang="ru-RU" sz="2000" noProof="1">
                <a:solidFill>
                  <a:schemeClr val="bg1"/>
                </a:solidFill>
                <a:effectLst>
                  <a:outerShdw blurRad="38100" dist="38100" dir="2700000" algn="tl">
                    <a:srgbClr val="C0C0C0"/>
                  </a:outerShdw>
                </a:effectLst>
                <a:latin typeface="Tahoma" pitchFamily="34" charset="0"/>
              </a:rPr>
              <a:pPr algn="l">
                <a:lnSpc>
                  <a:spcPct val="83000"/>
                </a:lnSpc>
                <a:buClr>
                  <a:srgbClr val="FFFFFF"/>
                </a:buClr>
                <a:tabLst>
                  <a:tab pos="0" algn="l"/>
                  <a:tab pos="447675" algn="l"/>
                  <a:tab pos="895350" algn="l"/>
                  <a:tab pos="1346200" algn="l"/>
                  <a:tab pos="1793875" algn="l"/>
                  <a:tab pos="2244725" algn="l"/>
                  <a:tab pos="2692400" algn="l"/>
                  <a:tab pos="3143250" algn="l"/>
                  <a:tab pos="3590925" algn="l"/>
                  <a:tab pos="4041775" algn="l"/>
                  <a:tab pos="4489450" algn="l"/>
                  <a:tab pos="4940300" algn="l"/>
                  <a:tab pos="5387975" algn="l"/>
                  <a:tab pos="5838825" algn="l"/>
                  <a:tab pos="6286500" algn="l"/>
                  <a:tab pos="6737350" algn="l"/>
                  <a:tab pos="7185025" algn="l"/>
                  <a:tab pos="7635875" algn="l"/>
                  <a:tab pos="8083550" algn="l"/>
                  <a:tab pos="8534400" algn="l"/>
                  <a:tab pos="8982075" algn="l"/>
                </a:tabLst>
                <a:defRPr/>
              </a:pPr>
              <a:t>45</a:t>
            </a:fld>
            <a:endParaRPr lang="ru-RU" altLang="ru-RU" sz="2000" noProof="1">
              <a:solidFill>
                <a:schemeClr val="bg1"/>
              </a:solidFill>
              <a:effectLst>
                <a:outerShdw blurRad="38100" dist="38100" dir="2700000" algn="tl">
                  <a:srgbClr val="C0C0C0"/>
                </a:outerShdw>
              </a:effectLst>
              <a:latin typeface="Tahoma" pitchFamily="34" charset="0"/>
            </a:endParaRPr>
          </a:p>
        </p:txBody>
      </p:sp>
      <p:sp>
        <p:nvSpPr>
          <p:cNvPr id="6" name="Овал 5"/>
          <p:cNvSpPr/>
          <p:nvPr/>
        </p:nvSpPr>
        <p:spPr>
          <a:xfrm>
            <a:off x="225425" y="352425"/>
            <a:ext cx="8569325" cy="6083300"/>
          </a:xfrm>
          <a:prstGeom prst="ellipse">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ru-RU" sz="4800" b="1" noProof="1">
                <a:solidFill>
                  <a:srgbClr val="C00000"/>
                </a:solidFill>
              </a:rPr>
              <a:t>На территории города Воронеж находится </a:t>
            </a:r>
          </a:p>
          <a:p>
            <a:pPr algn="ctr">
              <a:defRPr/>
            </a:pPr>
            <a:r>
              <a:rPr lang="ru-RU" altLang="ru-RU" sz="4800" b="1" noProof="1">
                <a:solidFill>
                  <a:srgbClr val="C00000"/>
                </a:solidFill>
              </a:rPr>
              <a:t>14 химически опасных объектов</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Номер слайда 3"/>
          <p:cNvSpPr>
            <a:spLocks noGrp="1"/>
          </p:cNvSpPr>
          <p:nvPr>
            <p:ph type="sldNum" sz="quarter" idx="12"/>
          </p:nvPr>
        </p:nvSpPr>
        <p:spPr bwMode="auto">
          <a:xfrm>
            <a:off x="6057900" y="5543550"/>
            <a:ext cx="1428750" cy="342900"/>
          </a:xfrm>
        </p:spPr>
        <p:txBody>
          <a:bodyPr lIns="67500" tIns="35100" rIns="67500" bIns="35100" anchor="b"/>
          <a:lstStyle/>
          <a:p>
            <a:pPr defTabSz="0">
              <a:buClr>
                <a:srgbClr val="FFFFFF"/>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8D4F28B8-BFFA-468A-8ED9-E7E083C979AE}" type="slidenum">
              <a:rPr altLang="ru-RU" sz="1000" noProof="1">
                <a:solidFill>
                  <a:srgbClr val="FFFFFF"/>
                </a:solidFill>
                <a:effectLst>
                  <a:outerShdw blurRad="38100" dist="38100" dir="2700000" algn="tl">
                    <a:srgbClr val="C0C0C0"/>
                  </a:outerShdw>
                </a:effectLst>
                <a:latin typeface="Arial" pitchFamily="34" charset="0"/>
              </a:rPr>
              <a:pPr defTabSz="0">
                <a:buClr>
                  <a:srgbClr val="FFFFFF"/>
                </a:buCl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46</a:t>
            </a:fld>
            <a:endParaRPr lang="ru-RU" altLang="ru-RU" sz="1000" noProof="1">
              <a:solidFill>
                <a:srgbClr val="FFFFFF"/>
              </a:solidFill>
              <a:effectLst>
                <a:outerShdw blurRad="38100" dist="38100" dir="2700000" algn="tl">
                  <a:srgbClr val="C0C0C0"/>
                </a:outerShdw>
              </a:effectLst>
              <a:latin typeface="Arial" pitchFamily="34" charset="0"/>
            </a:endParaRPr>
          </a:p>
        </p:txBody>
      </p:sp>
      <p:sp>
        <p:nvSpPr>
          <p:cNvPr id="8" name="Овал 7"/>
          <p:cNvSpPr/>
          <p:nvPr/>
        </p:nvSpPr>
        <p:spPr>
          <a:xfrm>
            <a:off x="485775" y="479425"/>
            <a:ext cx="8308975" cy="602138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ru-RU" sz="4400" b="1" noProof="1">
                <a:solidFill>
                  <a:srgbClr val="C00000"/>
                </a:solidFill>
                <a:latin typeface="Arial" panose="020B0604020202020204" pitchFamily="34" charset="0"/>
              </a:rPr>
              <a:t>На территории города Воронеж находится </a:t>
            </a:r>
          </a:p>
          <a:p>
            <a:pPr algn="ctr">
              <a:defRPr/>
            </a:pPr>
            <a:r>
              <a:rPr lang="ru-RU" altLang="ru-RU" sz="4400" b="1" noProof="1">
                <a:solidFill>
                  <a:srgbClr val="C00000"/>
                </a:solidFill>
                <a:latin typeface="Arial" panose="020B0604020202020204" pitchFamily="34" charset="0"/>
              </a:rPr>
              <a:t>23 потенциально опасных  объектов</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descr="https://cf.ppt-online.org/files/slide/m/mi4WYh0QucMSZLNb5gdvPJKHXAOyn6qxIalt23/slide-25.jpg"/>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ru-RU" altLang="ru-RU"/>
          </a:p>
        </p:txBody>
      </p:sp>
      <p:pic>
        <p:nvPicPr>
          <p:cNvPr id="49155" name="Picture 5" descr="https://6280876.ru/wp-content/uploads/2018/11/1-800x445.jpg"/>
          <p:cNvPicPr>
            <a:picLocks noChangeAspect="1" noChangeArrowheads="1"/>
          </p:cNvPicPr>
          <p:nvPr/>
        </p:nvPicPr>
        <p:blipFill>
          <a:blip r:embed="rId2" cstate="print"/>
          <a:srcRect/>
          <a:stretch>
            <a:fillRect/>
          </a:stretch>
        </p:blipFill>
        <p:spPr bwMode="auto">
          <a:xfrm>
            <a:off x="0" y="1700213"/>
            <a:ext cx="9144000" cy="5157787"/>
          </a:xfrm>
          <a:prstGeom prst="rect">
            <a:avLst/>
          </a:prstGeom>
          <a:noFill/>
          <a:ln w="9525">
            <a:noFill/>
            <a:miter lim="800000"/>
            <a:headEnd/>
            <a:tailEnd/>
          </a:ln>
        </p:spPr>
      </p:pic>
      <p:sp>
        <p:nvSpPr>
          <p:cNvPr id="49156" name="Прямоугольник 4"/>
          <p:cNvSpPr>
            <a:spLocks noChangeArrowheads="1"/>
          </p:cNvSpPr>
          <p:nvPr/>
        </p:nvSpPr>
        <p:spPr bwMode="auto">
          <a:xfrm>
            <a:off x="0" y="188913"/>
            <a:ext cx="9828213" cy="1446212"/>
          </a:xfrm>
          <a:prstGeom prst="rect">
            <a:avLst/>
          </a:prstGeom>
          <a:noFill/>
          <a:ln w="9525">
            <a:noFill/>
            <a:miter lim="800000"/>
            <a:headEnd/>
            <a:tailEnd/>
          </a:ln>
        </p:spPr>
        <p:txBody>
          <a:bodyPr>
            <a:spAutoFit/>
          </a:bodyPr>
          <a:lstStyle/>
          <a:p>
            <a:r>
              <a:rPr lang="ru-RU" altLang="ru-RU" sz="2400" b="1" i="1">
                <a:solidFill>
                  <a:srgbClr val="C00000"/>
                </a:solidFill>
                <a:cs typeface="Arial" pitchFamily="34" charset="0"/>
              </a:rPr>
              <a:t>ХОО - химически опасный объект</a:t>
            </a:r>
            <a:r>
              <a:rPr lang="ru-RU" altLang="ru-RU" sz="2400" b="1">
                <a:solidFill>
                  <a:srgbClr val="C00000"/>
                </a:solidFill>
                <a:cs typeface="Arial" pitchFamily="34" charset="0"/>
              </a:rPr>
              <a:t> </a:t>
            </a:r>
          </a:p>
          <a:p>
            <a:r>
              <a:rPr lang="ru-RU" altLang="ru-RU" sz="2400" b="1">
                <a:solidFill>
                  <a:srgbClr val="C00000"/>
                </a:solidFill>
                <a:cs typeface="Arial" pitchFamily="34" charset="0"/>
              </a:rPr>
              <a:t>- </a:t>
            </a:r>
            <a:r>
              <a:rPr lang="ru-RU" altLang="ru-RU" sz="2000" i="1">
                <a:cs typeface="Arial" pitchFamily="34" charset="0"/>
              </a:rPr>
              <a:t>объект, на котором хранят, перерабатывают, используют или транспортируют АХОВ, при аварии может произойти гибель или химическое заражение людей и окружающей природной среды.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s://dengi.informator.ua/wp-content/uploads/2015/05/11108852_912205768843590_4277651428622083067_n.jpg"/>
          <p:cNvPicPr>
            <a:picLocks noChangeAspect="1" noChangeArrowheads="1"/>
          </p:cNvPicPr>
          <p:nvPr/>
        </p:nvPicPr>
        <p:blipFill>
          <a:blip r:embed="rId2" cstate="print"/>
          <a:srcRect/>
          <a:stretch>
            <a:fillRect/>
          </a:stretch>
        </p:blipFill>
        <p:spPr bwMode="auto">
          <a:xfrm>
            <a:off x="0" y="1989138"/>
            <a:ext cx="9144000" cy="4868862"/>
          </a:xfrm>
          <a:prstGeom prst="rect">
            <a:avLst/>
          </a:prstGeom>
          <a:noFill/>
          <a:ln w="9525">
            <a:noFill/>
            <a:miter lim="800000"/>
            <a:headEnd/>
            <a:tailEnd/>
          </a:ln>
        </p:spPr>
      </p:pic>
      <p:sp>
        <p:nvSpPr>
          <p:cNvPr id="50179" name="Прямоугольник 2"/>
          <p:cNvSpPr>
            <a:spLocks noChangeArrowheads="1"/>
          </p:cNvSpPr>
          <p:nvPr/>
        </p:nvSpPr>
        <p:spPr bwMode="auto">
          <a:xfrm>
            <a:off x="250825" y="0"/>
            <a:ext cx="8353425" cy="2062163"/>
          </a:xfrm>
          <a:prstGeom prst="rect">
            <a:avLst/>
          </a:prstGeom>
          <a:noFill/>
          <a:ln w="9525">
            <a:noFill/>
            <a:miter lim="800000"/>
            <a:headEnd/>
            <a:tailEnd/>
          </a:ln>
        </p:spPr>
        <p:txBody>
          <a:bodyPr>
            <a:spAutoFit/>
          </a:bodyPr>
          <a:lstStyle/>
          <a:p>
            <a:r>
              <a:rPr lang="ru-RU" altLang="ru-RU" sz="2400" b="1" i="1">
                <a:solidFill>
                  <a:srgbClr val="C00000"/>
                </a:solidFill>
              </a:rPr>
              <a:t>ПОО - потенциально опасный объект </a:t>
            </a:r>
          </a:p>
          <a:p>
            <a:endParaRPr lang="ru-RU" altLang="ru-RU" sz="2400" b="1" i="1">
              <a:solidFill>
                <a:srgbClr val="C00000"/>
              </a:solidFill>
            </a:endParaRPr>
          </a:p>
          <a:p>
            <a:r>
              <a:rPr lang="ru-RU" altLang="ru-RU" sz="2000" i="1"/>
              <a:t>- объект, на котором расположены здания и сооружения повышенного уровня ответственности, либо объект, на котором возможно одновременное пребывание более пяти тысяч человек.</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Текстовое поле 2"/>
          <p:cNvSpPr txBox="1">
            <a:spLocks noChangeArrowheads="1"/>
          </p:cNvSpPr>
          <p:nvPr/>
        </p:nvSpPr>
        <p:spPr bwMode="auto">
          <a:xfrm>
            <a:off x="468313" y="1484313"/>
            <a:ext cx="8280400" cy="3170237"/>
          </a:xfrm>
          <a:prstGeom prst="rect">
            <a:avLst/>
          </a:prstGeom>
          <a:noFill/>
          <a:ln w="9525">
            <a:noFill/>
            <a:miter lim="800000"/>
            <a:headEnd/>
            <a:tailEnd/>
          </a:ln>
        </p:spPr>
        <p:txBody>
          <a:bodyPr>
            <a:spAutoFit/>
          </a:bodyPr>
          <a:lstStyle/>
          <a:p>
            <a:pPr algn="ctr"/>
            <a:r>
              <a:rPr lang="ru-RU" altLang="en-US" sz="2800" b="1">
                <a:solidFill>
                  <a:srgbClr val="C00000"/>
                </a:solidFill>
                <a:sym typeface="+mn-ea"/>
              </a:rPr>
              <a:t>ВОПРОС № 10.</a:t>
            </a:r>
          </a:p>
          <a:p>
            <a:pPr algn="ctr"/>
            <a:endParaRPr lang="ru-RU" altLang="en-US" sz="2800" b="1">
              <a:solidFill>
                <a:srgbClr val="C00000"/>
              </a:solidFill>
              <a:sym typeface="+mn-ea"/>
            </a:endParaRPr>
          </a:p>
          <a:p>
            <a:r>
              <a:rPr lang="en-US" altLang="ru-RU" sz="2400" b="1" i="1">
                <a:solidFill>
                  <a:srgbClr val="C00000"/>
                </a:solidFill>
                <a:sym typeface="+mn-ea"/>
              </a:rPr>
              <a:t>Порядок действий работника организации при ЧС, </a:t>
            </a:r>
          </a:p>
          <a:p>
            <a:pPr algn="ctr"/>
            <a:r>
              <a:rPr lang="en-US" altLang="ru-RU" sz="2400" b="1" i="1">
                <a:solidFill>
                  <a:srgbClr val="C00000"/>
                </a:solidFill>
                <a:sym typeface="+mn-ea"/>
              </a:rPr>
              <a:t>связанной с утечкой (выбросом)</a:t>
            </a:r>
          </a:p>
          <a:p>
            <a:pPr algn="ctr"/>
            <a:r>
              <a:rPr lang="en-US" altLang="ru-RU" sz="2400" b="1" i="1">
                <a:solidFill>
                  <a:srgbClr val="C00000"/>
                </a:solidFill>
                <a:sym typeface="+mn-ea"/>
              </a:rPr>
              <a:t> аварийно химически опасных веществ. </a:t>
            </a:r>
            <a:endParaRPr lang="ru-RU" altLang="ru-RU" sz="2400" b="1" i="1">
              <a:solidFill>
                <a:srgbClr val="C00000"/>
              </a:solidFill>
              <a:sym typeface="+mn-ea"/>
            </a:endParaRPr>
          </a:p>
          <a:p>
            <a:pPr algn="ctr"/>
            <a:endParaRPr lang="en-US" altLang="ru-RU" sz="2400" b="1" i="1">
              <a:solidFill>
                <a:srgbClr val="C00000"/>
              </a:solidFill>
              <a:sym typeface="+mn-ea"/>
            </a:endParaRPr>
          </a:p>
          <a:p>
            <a:pPr algn="ctr"/>
            <a:r>
              <a:rPr lang="en-US" altLang="ru-RU" sz="2400" b="1" i="1">
                <a:solidFill>
                  <a:srgbClr val="C00000"/>
                </a:solidFill>
                <a:sym typeface="+mn-ea"/>
              </a:rPr>
              <a:t>Симптомы отравления АХОВ, используемых</a:t>
            </a:r>
          </a:p>
          <a:p>
            <a:pPr algn="ctr"/>
            <a:r>
              <a:rPr lang="en-US" altLang="ru-RU" sz="2400" b="1" i="1">
                <a:solidFill>
                  <a:srgbClr val="C00000"/>
                </a:solidFill>
                <a:sym typeface="+mn-ea"/>
              </a:rPr>
              <a:t> на территории городского округа город Воронеж</a:t>
            </a:r>
            <a:r>
              <a:rPr lang="ru-RU" altLang="ru-RU" sz="2400" b="1" i="1">
                <a:solidFill>
                  <a:srgbClr val="C00000"/>
                </a:solidFill>
                <a:sym typeface="+mn-ea"/>
              </a:rPr>
              <a:t>.</a:t>
            </a:r>
            <a:endParaRPr lang="en-US" altLang="en-US" sz="2400" b="1" i="1">
              <a:solidFill>
                <a:srgbClr val="C00000"/>
              </a:solidFill>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6" name="Rectangle 4"/>
          <p:cNvSpPr>
            <a:spLocks noChangeArrowheads="1"/>
          </p:cNvSpPr>
          <p:nvPr/>
        </p:nvSpPr>
        <p:spPr bwMode="auto">
          <a:xfrm flipV="1">
            <a:off x="214313" y="331788"/>
            <a:ext cx="8715375" cy="2097087"/>
          </a:xfrm>
          <a:prstGeom prst="rect">
            <a:avLst/>
          </a:prstGeom>
          <a:noFill/>
          <a:ln w="9525" algn="ctr">
            <a:noFill/>
            <a:miter lim="800000"/>
          </a:ln>
        </p:spPr>
        <p:txBody>
          <a:bodyPr wrap="none" anchor="ctr"/>
          <a:lstStyle/>
          <a:p>
            <a:pPr>
              <a:defRPr/>
            </a:pPr>
            <a:endParaRPr lang="ru-RU" altLang="zh-CN">
              <a:effectLst>
                <a:outerShdw blurRad="38100" dist="38100" dir="2700000" algn="tl">
                  <a:srgbClr val="C0C0C0"/>
                </a:outerShdw>
              </a:effectLst>
              <a:latin typeface="Calibri" pitchFamily="34" charset="0"/>
            </a:endParaRPr>
          </a:p>
        </p:txBody>
      </p:sp>
      <p:sp>
        <p:nvSpPr>
          <p:cNvPr id="6147" name="Rectangle 6"/>
          <p:cNvSpPr>
            <a:spLocks noChangeArrowheads="1"/>
          </p:cNvSpPr>
          <p:nvPr/>
        </p:nvSpPr>
        <p:spPr bwMode="auto">
          <a:xfrm>
            <a:off x="0" y="814388"/>
            <a:ext cx="8777288" cy="4894262"/>
          </a:xfrm>
          <a:prstGeom prst="rect">
            <a:avLst/>
          </a:prstGeom>
          <a:noFill/>
          <a:ln w="9525">
            <a:noFill/>
            <a:miter lim="800000"/>
            <a:headEnd/>
            <a:tailEnd/>
          </a:ln>
        </p:spPr>
        <p:txBody>
          <a:bodyPr anchor="ctr">
            <a:spAutoFit/>
          </a:bodyPr>
          <a:lstStyle/>
          <a:p>
            <a:pPr marL="273050" indent="-98425" algn="ctr"/>
            <a:r>
              <a:rPr lang="ru-RU" altLang="zh-CN" sz="2400" b="1" dirty="0">
                <a:solidFill>
                  <a:srgbClr val="C00000"/>
                </a:solidFill>
              </a:rPr>
              <a:t>Федеральный закон от 21.12.1994 № 68-ФЗ </a:t>
            </a:r>
          </a:p>
          <a:p>
            <a:pPr marL="273050" indent="-98425" algn="ctr"/>
            <a:r>
              <a:rPr lang="ru-RU" altLang="zh-CN" sz="2400" b="1" dirty="0"/>
              <a:t>(ред. </a:t>
            </a:r>
            <a:r>
              <a:rPr lang="ru-RU" altLang="zh-CN" sz="2400" b="1" dirty="0" smtClean="0"/>
              <a:t>04.11.2022)</a:t>
            </a:r>
            <a:endParaRPr lang="ru-RU" altLang="zh-CN" sz="2400" b="1" dirty="0"/>
          </a:p>
          <a:p>
            <a:pPr marL="273050" indent="-98425" algn="ctr"/>
            <a:r>
              <a:rPr lang="ru-RU" altLang="zh-CN" sz="2400" dirty="0"/>
              <a:t> </a:t>
            </a:r>
          </a:p>
          <a:p>
            <a:pPr marL="273050" indent="-98425" algn="just"/>
            <a:r>
              <a:rPr lang="en-US" altLang="ru-RU" sz="2400" b="1" dirty="0">
                <a:solidFill>
                  <a:srgbClr val="0000CC"/>
                </a:solidFill>
              </a:rPr>
              <a:t> </a:t>
            </a:r>
            <a:r>
              <a:rPr lang="ru-RU" altLang="zh-CN" sz="2400" b="1" dirty="0">
                <a:solidFill>
                  <a:srgbClr val="C00000"/>
                </a:solidFill>
              </a:rPr>
              <a:t>ЧРЕЗВЫЧАЙНАЯ СИТУАЦИЯ </a:t>
            </a:r>
            <a:r>
              <a:rPr lang="ru-RU" altLang="zh-CN" sz="2400" b="1" dirty="0"/>
              <a:t>-</a:t>
            </a:r>
            <a:r>
              <a:rPr lang="ru-RU" altLang="ru-RU" sz="2400" dirty="0"/>
              <a:t> </a:t>
            </a:r>
            <a:r>
              <a:rPr lang="ru-RU" altLang="ru-RU" sz="2400" b="1" i="1" dirty="0"/>
              <a:t>обстановка на определенной территории, сложившаяся в результате аварии, опасного природного явления, катастрофы, распространения заболевания, представляющего опасность для окружающих, стихийного или иного бедствия, которые могут повлечь или повлекли за собой человеческие жертвы, ущерб здоровью людей или окружающей среде, значительные материальные потери и нарушение условий жизнедеятельности людей.</a:t>
            </a:r>
            <a:endParaRPr lang="ru-RU" altLang="zh-CN" sz="2400" b="1" i="1" dirty="0"/>
          </a:p>
        </p:txBody>
      </p:sp>
      <p:sp>
        <p:nvSpPr>
          <p:cNvPr id="30729" name="Rectangle 8"/>
          <p:cNvSpPr>
            <a:spLocks noChangeArrowheads="1"/>
          </p:cNvSpPr>
          <p:nvPr/>
        </p:nvSpPr>
        <p:spPr bwMode="auto">
          <a:xfrm>
            <a:off x="250825" y="4868863"/>
            <a:ext cx="8593138" cy="1489075"/>
          </a:xfrm>
          <a:prstGeom prst="rect">
            <a:avLst/>
          </a:prstGeom>
          <a:noFill/>
          <a:ln w="9525" algn="ctr">
            <a:noFill/>
            <a:miter lim="800000"/>
          </a:ln>
        </p:spPr>
        <p:txBody>
          <a:bodyPr wrap="none" anchor="ctr"/>
          <a:lstStyle/>
          <a:p>
            <a:pPr>
              <a:defRPr/>
            </a:pPr>
            <a:endParaRPr lang="ru-RU" altLang="zh-CN">
              <a:effectLst>
                <a:outerShdw blurRad="38100" dist="38100" dir="2700000" algn="tl">
                  <a:srgbClr val="C0C0C0"/>
                </a:outerShdw>
              </a:effectLst>
              <a:latin typeface="Calibri" pitchFamily="34" charset="0"/>
            </a:endParaRPr>
          </a:p>
        </p:txBody>
      </p:sp>
      <p:sp>
        <p:nvSpPr>
          <p:cNvPr id="6149" name="Номер слайда 5"/>
          <p:cNvSpPr>
            <a:spLocks noGrp="1" noChangeArrowheads="1"/>
          </p:cNvSpPr>
          <p:nvPr>
            <p:ph type="sldNum" sz="quarter" idx="12"/>
          </p:nvPr>
        </p:nvSpPr>
        <p:spPr bwMode="auto">
          <a:xfrm>
            <a:off x="8316913" y="6381750"/>
            <a:ext cx="576262" cy="339725"/>
          </a:xfrm>
          <a:noFill/>
          <a:ln>
            <a:miter lim="800000"/>
            <a:headEnd/>
            <a:tailEnd/>
          </a:ln>
        </p:spPr>
        <p:txBody>
          <a:bodyPr/>
          <a:lstStyle/>
          <a:p>
            <a:fld id="{AEFD3D92-75BA-43D0-B457-C8C04B6C8797}" type="slidenum">
              <a:rPr lang="ru-RU" altLang="ru-RU" smtClean="0"/>
              <a:pPr/>
              <a:t>5</a:t>
            </a:fld>
            <a:endParaRPr lang="ru-RU" altLang="ru-RU" smtClean="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s://phototass1.cdnvideo.ru/width/1020_b9261fa1/tass/m2/uploads/i/20150212/3955046.jpg"/>
          <p:cNvPicPr>
            <a:picLocks noChangeAspect="1" noChangeArrowheads="1"/>
          </p:cNvPicPr>
          <p:nvPr/>
        </p:nvPicPr>
        <p:blipFill>
          <a:blip r:embed="rId2" cstate="print"/>
          <a:srcRect/>
          <a:stretch>
            <a:fillRect/>
          </a:stretch>
        </p:blipFill>
        <p:spPr bwMode="auto">
          <a:xfrm>
            <a:off x="0" y="2233613"/>
            <a:ext cx="9144000" cy="4724400"/>
          </a:xfrm>
          <a:prstGeom prst="rect">
            <a:avLst/>
          </a:prstGeom>
          <a:noFill/>
          <a:ln w="9525">
            <a:noFill/>
            <a:miter lim="800000"/>
            <a:headEnd/>
            <a:tailEnd/>
          </a:ln>
        </p:spPr>
      </p:pic>
      <p:sp>
        <p:nvSpPr>
          <p:cNvPr id="52227" name="Rectangle 3"/>
          <p:cNvSpPr>
            <a:spLocks noChangeArrowheads="1"/>
          </p:cNvSpPr>
          <p:nvPr/>
        </p:nvSpPr>
        <p:spPr bwMode="auto">
          <a:xfrm>
            <a:off x="0" y="373063"/>
            <a:ext cx="9144000" cy="1570037"/>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defRPr/>
            </a:pPr>
            <a:r>
              <a:rPr lang="ru-RU" altLang="zh-CN" sz="2400" b="1" dirty="0" smtClean="0">
                <a:solidFill>
                  <a:srgbClr val="C00000"/>
                </a:solidFill>
                <a:latin typeface="Times New Roman" pitchFamily="18" charset="0"/>
                <a:cs typeface="Times New Roman" pitchFamily="18" charset="0"/>
              </a:rPr>
              <a:t>На территории города Воронежа возможны а</a:t>
            </a:r>
            <a:r>
              <a:rPr lang="ru-RU" altLang="zh-CN" sz="2400" b="1" i="1" dirty="0" smtClean="0">
                <a:solidFill>
                  <a:srgbClr val="C00000"/>
                </a:solidFill>
                <a:latin typeface="Times New Roman" pitchFamily="18" charset="0"/>
                <a:cs typeface="Times New Roman" pitchFamily="18" charset="0"/>
              </a:rPr>
              <a:t>варии </a:t>
            </a:r>
          </a:p>
          <a:p>
            <a:pPr algn="r">
              <a:defRPr/>
            </a:pPr>
            <a:r>
              <a:rPr lang="ru-RU" altLang="zh-CN" sz="2400" b="1" i="1" dirty="0" smtClean="0">
                <a:solidFill>
                  <a:srgbClr val="C00000"/>
                </a:solidFill>
                <a:latin typeface="Times New Roman" pitchFamily="18" charset="0"/>
                <a:cs typeface="Times New Roman" pitchFamily="18" charset="0"/>
              </a:rPr>
              <a:t>с выбросом АХОВ</a:t>
            </a:r>
            <a:r>
              <a:rPr lang="ru-RU" altLang="zh-CN" sz="2400" b="1" dirty="0" smtClean="0">
                <a:solidFill>
                  <a:srgbClr val="C00000"/>
                </a:solidFill>
                <a:latin typeface="Times New Roman" pitchFamily="18" charset="0"/>
                <a:cs typeface="Times New Roman" pitchFamily="18" charset="0"/>
              </a:rPr>
              <a:t>:</a:t>
            </a:r>
            <a:endParaRPr lang="en-US" altLang="zh-CN" sz="2400" b="1" dirty="0" smtClean="0">
              <a:solidFill>
                <a:srgbClr val="C00000"/>
              </a:solidFill>
              <a:latin typeface="Times New Roman" pitchFamily="18" charset="0"/>
              <a:cs typeface="Times New Roman" pitchFamily="18" charset="0"/>
            </a:endParaRPr>
          </a:p>
          <a:p>
            <a:pPr marL="342900" indent="-342900">
              <a:buFont typeface="Arial" panose="020B0604020202020204" pitchFamily="34" charset="0"/>
              <a:buChar char="•"/>
              <a:defRPr/>
            </a:pPr>
            <a:r>
              <a:rPr lang="ru-RU" altLang="zh-CN" sz="2400" i="1" dirty="0" smtClean="0">
                <a:latin typeface="Times New Roman" pitchFamily="18" charset="0"/>
                <a:cs typeface="Times New Roman" pitchFamily="18" charset="0"/>
              </a:rPr>
              <a:t>при использовании АХОВ в производстве,</a:t>
            </a:r>
          </a:p>
          <a:p>
            <a:pPr marL="342900" indent="-342900">
              <a:buFont typeface="Arial" panose="020B0604020202020204" pitchFamily="34" charset="0"/>
              <a:buChar char="•"/>
              <a:defRPr/>
            </a:pPr>
            <a:r>
              <a:rPr lang="ru-RU" altLang="zh-CN" sz="2400" i="1" dirty="0" smtClean="0">
                <a:latin typeface="Times New Roman" pitchFamily="18" charset="0"/>
                <a:cs typeface="Times New Roman" pitchFamily="18" charset="0"/>
              </a:rPr>
              <a:t>аварии на транспорте с выбросом АХОВ.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ChangeArrowheads="1"/>
          </p:cNvSpPr>
          <p:nvPr/>
        </p:nvSpPr>
        <p:spPr bwMode="auto">
          <a:xfrm>
            <a:off x="179388" y="184150"/>
            <a:ext cx="8785225" cy="1939925"/>
          </a:xfrm>
          <a:prstGeom prst="rect">
            <a:avLst/>
          </a:prstGeom>
          <a:noFill/>
          <a:ln>
            <a:noFill/>
          </a:ln>
          <a:extLst/>
        </p:spPr>
        <p:txBody>
          <a:bodyPr anchor="ctr">
            <a:spAutoFit/>
          </a:bodyPr>
          <a:lstStyle>
            <a:lvl1pPr eaLnBrk="0" hangingPunct="0">
              <a:tabLst>
                <a:tab pos="228600" algn="l"/>
              </a:tabLst>
              <a:defRPr>
                <a:solidFill>
                  <a:schemeClr val="tx1"/>
                </a:solidFill>
                <a:latin typeface="Arial" pitchFamily="34" charset="0"/>
              </a:defRPr>
            </a:lvl1pPr>
            <a:lvl2pPr marL="742950" indent="-285750" eaLnBrk="0" hangingPunct="0">
              <a:tabLst>
                <a:tab pos="228600" algn="l"/>
              </a:tabLst>
              <a:defRPr>
                <a:solidFill>
                  <a:schemeClr val="tx1"/>
                </a:solidFill>
                <a:latin typeface="Arial" pitchFamily="34" charset="0"/>
              </a:defRPr>
            </a:lvl2pPr>
            <a:lvl3pPr marL="1143000" indent="-228600" eaLnBrk="0" hangingPunct="0">
              <a:tabLst>
                <a:tab pos="228600" algn="l"/>
              </a:tabLst>
              <a:defRPr>
                <a:solidFill>
                  <a:schemeClr val="tx1"/>
                </a:solidFill>
                <a:latin typeface="Arial" pitchFamily="34" charset="0"/>
              </a:defRPr>
            </a:lvl3pPr>
            <a:lvl4pPr marL="1600200" indent="-228600" eaLnBrk="0" hangingPunct="0">
              <a:tabLst>
                <a:tab pos="228600" algn="l"/>
              </a:tabLst>
              <a:defRPr>
                <a:solidFill>
                  <a:schemeClr val="tx1"/>
                </a:solidFill>
                <a:latin typeface="Arial" pitchFamily="34" charset="0"/>
              </a:defRPr>
            </a:lvl4pPr>
            <a:lvl5pPr marL="2057400" indent="-228600" eaLnBrk="0" hangingPunct="0">
              <a:tabLst>
                <a:tab pos="228600" algn="l"/>
              </a:tabLst>
              <a:defRPr>
                <a:solidFill>
                  <a:schemeClr val="tx1"/>
                </a:solidFill>
                <a:latin typeface="Arial" pitchFamily="34" charset="0"/>
              </a:defRPr>
            </a:lvl5pPr>
            <a:lvl6pPr marL="2514600" indent="-228600" eaLnBrk="0" fontAlgn="base" hangingPunct="0">
              <a:spcBef>
                <a:spcPct val="0"/>
              </a:spcBef>
              <a:spcAft>
                <a:spcPct val="0"/>
              </a:spcAft>
              <a:tabLst>
                <a:tab pos="228600" algn="l"/>
              </a:tabLst>
              <a:defRPr>
                <a:solidFill>
                  <a:schemeClr val="tx1"/>
                </a:solidFill>
                <a:latin typeface="Arial" pitchFamily="34" charset="0"/>
              </a:defRPr>
            </a:lvl6pPr>
            <a:lvl7pPr marL="2971800" indent="-228600" eaLnBrk="0" fontAlgn="base" hangingPunct="0">
              <a:spcBef>
                <a:spcPct val="0"/>
              </a:spcBef>
              <a:spcAft>
                <a:spcPct val="0"/>
              </a:spcAft>
              <a:tabLst>
                <a:tab pos="228600" algn="l"/>
              </a:tabLst>
              <a:defRPr>
                <a:solidFill>
                  <a:schemeClr val="tx1"/>
                </a:solidFill>
                <a:latin typeface="Arial" pitchFamily="34" charset="0"/>
              </a:defRPr>
            </a:lvl7pPr>
            <a:lvl8pPr marL="3429000" indent="-228600" eaLnBrk="0" fontAlgn="base" hangingPunct="0">
              <a:spcBef>
                <a:spcPct val="0"/>
              </a:spcBef>
              <a:spcAft>
                <a:spcPct val="0"/>
              </a:spcAft>
              <a:tabLst>
                <a:tab pos="228600" algn="l"/>
              </a:tabLst>
              <a:defRPr>
                <a:solidFill>
                  <a:schemeClr val="tx1"/>
                </a:solidFill>
                <a:latin typeface="Arial" pitchFamily="34" charset="0"/>
              </a:defRPr>
            </a:lvl8pPr>
            <a:lvl9pPr marL="3886200" indent="-228600" eaLnBrk="0" fontAlgn="base" hangingPunct="0">
              <a:spcBef>
                <a:spcPct val="0"/>
              </a:spcBef>
              <a:spcAft>
                <a:spcPct val="0"/>
              </a:spcAft>
              <a:tabLst>
                <a:tab pos="228600" algn="l"/>
              </a:tabLst>
              <a:defRPr>
                <a:solidFill>
                  <a:schemeClr val="tx1"/>
                </a:solidFill>
                <a:latin typeface="Arial" pitchFamily="34" charset="0"/>
              </a:defRPr>
            </a:lvl9pPr>
          </a:lstStyle>
          <a:p>
            <a:pPr>
              <a:defRPr/>
            </a:pPr>
            <a:r>
              <a:rPr lang="ru-RU" altLang="ru-RU" sz="2400" b="1" dirty="0" smtClean="0">
                <a:solidFill>
                  <a:srgbClr val="C00000"/>
                </a:solidFill>
                <a:ea typeface="SimSun" pitchFamily="2" charset="-122"/>
                <a:cs typeface="Arial" pitchFamily="34" charset="0"/>
              </a:rPr>
              <a:t>ЧС техногенного характера, возможные на территории городского округа город Воронеж:</a:t>
            </a:r>
          </a:p>
          <a:p>
            <a:pPr>
              <a:defRPr/>
            </a:pPr>
            <a:endParaRPr lang="ru-RU" altLang="ru-RU" sz="2400" b="1" dirty="0" smtClean="0">
              <a:solidFill>
                <a:srgbClr val="C00000"/>
              </a:solidFill>
              <a:ea typeface="SimSun" pitchFamily="2" charset="-122"/>
              <a:cs typeface="Arial" pitchFamily="34" charset="0"/>
            </a:endParaRP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ЧС муниципального характера – </a:t>
            </a:r>
            <a:r>
              <a:rPr lang="ru-RU" altLang="ru-RU" sz="2000" i="1" dirty="0" smtClean="0">
                <a:ea typeface="SimSun" pitchFamily="2" charset="-122"/>
                <a:cs typeface="Arial" pitchFamily="34" charset="0"/>
              </a:rPr>
              <a:t>на территории города</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ЧС локального характера - </a:t>
            </a:r>
            <a:r>
              <a:rPr lang="ru-RU" altLang="ru-RU" sz="2000" i="1" dirty="0" smtClean="0">
                <a:ea typeface="SimSun" pitchFamily="2" charset="-122"/>
                <a:cs typeface="Arial" pitchFamily="34" charset="0"/>
              </a:rPr>
              <a:t>на территории организации</a:t>
            </a:r>
          </a:p>
        </p:txBody>
      </p:sp>
      <p:pic>
        <p:nvPicPr>
          <p:cNvPr id="53251" name="Picture 3" descr="https://culturavrn.ru/datas/users/voronej1max_1.jpg"/>
          <p:cNvPicPr>
            <a:picLocks noChangeAspect="1" noChangeArrowheads="1"/>
          </p:cNvPicPr>
          <p:nvPr/>
        </p:nvPicPr>
        <p:blipFill>
          <a:blip r:embed="rId2" cstate="print"/>
          <a:srcRect/>
          <a:stretch>
            <a:fillRect/>
          </a:stretch>
        </p:blipFill>
        <p:spPr bwMode="auto">
          <a:xfrm>
            <a:off x="0" y="2124075"/>
            <a:ext cx="9144000" cy="4760913"/>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descr="https://ohranatryda.ru/wp-content/uploads/2019/07/kartinka-3-12.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54275" name="AutoShape 4" descr="https://www.21.by/pub/news/2020/08/1596270842091510.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54276" name="Picture 8" descr="http://notebookpro.ru/wp-content/uploads/2020/04/Zaglavnaya-10-1536x698.jpg"/>
          <p:cNvPicPr>
            <a:picLocks noChangeAspect="1" noChangeArrowheads="1"/>
          </p:cNvPicPr>
          <p:nvPr/>
        </p:nvPicPr>
        <p:blipFill>
          <a:blip r:embed="rId2" cstate="print"/>
          <a:srcRect/>
          <a:stretch>
            <a:fillRect/>
          </a:stretch>
        </p:blipFill>
        <p:spPr bwMode="auto">
          <a:xfrm>
            <a:off x="0" y="1989138"/>
            <a:ext cx="9144000" cy="4868862"/>
          </a:xfrm>
          <a:prstGeom prst="rect">
            <a:avLst/>
          </a:prstGeom>
          <a:noFill/>
          <a:ln w="9525">
            <a:noFill/>
            <a:miter lim="800000"/>
            <a:headEnd/>
            <a:tailEnd/>
          </a:ln>
        </p:spPr>
      </p:pic>
      <p:sp>
        <p:nvSpPr>
          <p:cNvPr id="54277" name="Rectangle 9"/>
          <p:cNvSpPr>
            <a:spLocks noChangeArrowheads="1"/>
          </p:cNvSpPr>
          <p:nvPr/>
        </p:nvSpPr>
        <p:spPr bwMode="auto">
          <a:xfrm>
            <a:off x="250825" y="-36513"/>
            <a:ext cx="8642350" cy="1938338"/>
          </a:xfrm>
          <a:prstGeom prst="rect">
            <a:avLst/>
          </a:prstGeom>
          <a:noFill/>
          <a:ln>
            <a:noFill/>
          </a:ln>
          <a:extLst/>
        </p:spPr>
        <p:txBody>
          <a:bodyPr anchor="ctr">
            <a:spAutoFit/>
          </a:bodyPr>
          <a:lstStyle>
            <a:lvl1pPr eaLnBrk="0" hangingPunct="0">
              <a:tabLst>
                <a:tab pos="228600" algn="l"/>
              </a:tabLst>
              <a:defRPr>
                <a:solidFill>
                  <a:schemeClr val="tx1"/>
                </a:solidFill>
                <a:latin typeface="Arial" pitchFamily="34" charset="0"/>
              </a:defRPr>
            </a:lvl1pPr>
            <a:lvl2pPr marL="742950" indent="-285750" eaLnBrk="0" hangingPunct="0">
              <a:tabLst>
                <a:tab pos="228600" algn="l"/>
              </a:tabLst>
              <a:defRPr>
                <a:solidFill>
                  <a:schemeClr val="tx1"/>
                </a:solidFill>
                <a:latin typeface="Arial" pitchFamily="34" charset="0"/>
              </a:defRPr>
            </a:lvl2pPr>
            <a:lvl3pPr marL="1143000" indent="-228600" eaLnBrk="0" hangingPunct="0">
              <a:tabLst>
                <a:tab pos="228600" algn="l"/>
              </a:tabLst>
              <a:defRPr>
                <a:solidFill>
                  <a:schemeClr val="tx1"/>
                </a:solidFill>
                <a:latin typeface="Arial" pitchFamily="34" charset="0"/>
              </a:defRPr>
            </a:lvl3pPr>
            <a:lvl4pPr marL="1600200" indent="-228600" eaLnBrk="0" hangingPunct="0">
              <a:tabLst>
                <a:tab pos="228600" algn="l"/>
              </a:tabLst>
              <a:defRPr>
                <a:solidFill>
                  <a:schemeClr val="tx1"/>
                </a:solidFill>
                <a:latin typeface="Arial" pitchFamily="34" charset="0"/>
              </a:defRPr>
            </a:lvl4pPr>
            <a:lvl5pPr marL="2057400" indent="-228600" eaLnBrk="0" hangingPunct="0">
              <a:tabLst>
                <a:tab pos="228600" algn="l"/>
              </a:tabLst>
              <a:defRPr>
                <a:solidFill>
                  <a:schemeClr val="tx1"/>
                </a:solidFill>
                <a:latin typeface="Arial" pitchFamily="34" charset="0"/>
              </a:defRPr>
            </a:lvl5pPr>
            <a:lvl6pPr marL="2514600" indent="-228600" eaLnBrk="0" fontAlgn="base" hangingPunct="0">
              <a:spcBef>
                <a:spcPct val="0"/>
              </a:spcBef>
              <a:spcAft>
                <a:spcPct val="0"/>
              </a:spcAft>
              <a:tabLst>
                <a:tab pos="228600" algn="l"/>
              </a:tabLst>
              <a:defRPr>
                <a:solidFill>
                  <a:schemeClr val="tx1"/>
                </a:solidFill>
                <a:latin typeface="Arial" pitchFamily="34" charset="0"/>
              </a:defRPr>
            </a:lvl6pPr>
            <a:lvl7pPr marL="2971800" indent="-228600" eaLnBrk="0" fontAlgn="base" hangingPunct="0">
              <a:spcBef>
                <a:spcPct val="0"/>
              </a:spcBef>
              <a:spcAft>
                <a:spcPct val="0"/>
              </a:spcAft>
              <a:tabLst>
                <a:tab pos="228600" algn="l"/>
              </a:tabLst>
              <a:defRPr>
                <a:solidFill>
                  <a:schemeClr val="tx1"/>
                </a:solidFill>
                <a:latin typeface="Arial" pitchFamily="34" charset="0"/>
              </a:defRPr>
            </a:lvl7pPr>
            <a:lvl8pPr marL="3429000" indent="-228600" eaLnBrk="0" fontAlgn="base" hangingPunct="0">
              <a:spcBef>
                <a:spcPct val="0"/>
              </a:spcBef>
              <a:spcAft>
                <a:spcPct val="0"/>
              </a:spcAft>
              <a:tabLst>
                <a:tab pos="228600" algn="l"/>
              </a:tabLst>
              <a:defRPr>
                <a:solidFill>
                  <a:schemeClr val="tx1"/>
                </a:solidFill>
                <a:latin typeface="Arial" pitchFamily="34" charset="0"/>
              </a:defRPr>
            </a:lvl8pPr>
            <a:lvl9pPr marL="3886200" indent="-228600" eaLnBrk="0" fontAlgn="base" hangingPunct="0">
              <a:spcBef>
                <a:spcPct val="0"/>
              </a:spcBef>
              <a:spcAft>
                <a:spcPct val="0"/>
              </a:spcAft>
              <a:tabLst>
                <a:tab pos="228600" algn="l"/>
              </a:tabLst>
              <a:defRPr>
                <a:solidFill>
                  <a:schemeClr val="tx1"/>
                </a:solidFill>
                <a:latin typeface="Arial" pitchFamily="34" charset="0"/>
              </a:defRPr>
            </a:lvl9pPr>
          </a:lstStyle>
          <a:p>
            <a:pPr>
              <a:defRPr/>
            </a:pPr>
            <a:r>
              <a:rPr lang="ru-RU" altLang="ru-RU" sz="2400" b="1" dirty="0" smtClean="0">
                <a:solidFill>
                  <a:srgbClr val="C00000"/>
                </a:solidFill>
                <a:ea typeface="SimSun" pitchFamily="2" charset="-122"/>
                <a:cs typeface="Arial" pitchFamily="34" charset="0"/>
              </a:rPr>
              <a:t>На территории Воронежа организации используют в своём производстве:</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аммиак                                  </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хлор</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нитрил акриловой кислоты</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7" descr="https://aquagroup.com.tr/wp-content/uploads/2018/11/chlor1.jpg"/>
          <p:cNvPicPr>
            <a:picLocks noChangeAspect="1" noChangeArrowheads="1"/>
          </p:cNvPicPr>
          <p:nvPr/>
        </p:nvPicPr>
        <p:blipFill>
          <a:blip r:embed="rId2" cstate="print"/>
          <a:srcRect/>
          <a:stretch>
            <a:fillRect/>
          </a:stretch>
        </p:blipFill>
        <p:spPr bwMode="auto">
          <a:xfrm>
            <a:off x="107950" y="1196975"/>
            <a:ext cx="4352925" cy="4391025"/>
          </a:xfrm>
          <a:prstGeom prst="rect">
            <a:avLst/>
          </a:prstGeom>
          <a:noFill/>
          <a:ln w="9525">
            <a:noFill/>
            <a:miter lim="800000"/>
            <a:headEnd/>
            <a:tailEnd/>
          </a:ln>
        </p:spPr>
      </p:pic>
      <p:sp>
        <p:nvSpPr>
          <p:cNvPr id="55299" name="Прямоугольник 5"/>
          <p:cNvSpPr>
            <a:spLocks noChangeArrowheads="1"/>
          </p:cNvSpPr>
          <p:nvPr/>
        </p:nvSpPr>
        <p:spPr bwMode="auto">
          <a:xfrm>
            <a:off x="4460875" y="1052513"/>
            <a:ext cx="4683125" cy="6002337"/>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ru-RU" altLang="ru-RU" sz="2400" b="1" dirty="0" smtClean="0">
                <a:solidFill>
                  <a:srgbClr val="FF0000"/>
                </a:solidFill>
              </a:rPr>
              <a:t>«Хлор»</a:t>
            </a:r>
          </a:p>
          <a:p>
            <a:pPr marL="342900" indent="-342900" eaLnBrk="1" hangingPunct="1">
              <a:buFont typeface="Arial" panose="020B0604020202020204" pitchFamily="34" charset="0"/>
              <a:buChar char="•"/>
              <a:defRPr/>
            </a:pPr>
            <a:r>
              <a:rPr lang="ru-RU" altLang="ru-RU" sz="2400" b="1" dirty="0" smtClean="0"/>
              <a:t>при  нормальных  условиях  газ  желто- зеленого  цвета  с  резким  раздражающим  специфическим запахом;</a:t>
            </a:r>
          </a:p>
          <a:p>
            <a:pPr marL="342900" indent="-342900" eaLnBrk="1" hangingPunct="1">
              <a:buFont typeface="Arial" panose="020B0604020202020204" pitchFamily="34" charset="0"/>
              <a:buChar char="•"/>
              <a:defRPr/>
            </a:pPr>
            <a:endParaRPr lang="ru-RU" altLang="ru-RU" sz="2400" b="1" dirty="0" smtClean="0"/>
          </a:p>
          <a:p>
            <a:pPr marL="342900" indent="-342900" eaLnBrk="1" hangingPunct="1">
              <a:buFont typeface="Arial" panose="020B0604020202020204" pitchFamily="34" charset="0"/>
              <a:buChar char="•"/>
              <a:defRPr/>
            </a:pPr>
            <a:r>
              <a:rPr lang="ru-RU" altLang="ru-RU" sz="2400" b="1" dirty="0" smtClean="0"/>
              <a:t>тяжелее воздуха в 2,5 раза, скапливается в низинах;</a:t>
            </a:r>
          </a:p>
          <a:p>
            <a:pPr marL="342900" indent="-342900" eaLnBrk="1" hangingPunct="1">
              <a:buFont typeface="Arial" panose="020B0604020202020204" pitchFamily="34" charset="0"/>
              <a:buChar char="•"/>
              <a:defRPr/>
            </a:pPr>
            <a:endParaRPr lang="ru-RU" altLang="ru-RU" sz="2400" b="1" dirty="0" smtClean="0"/>
          </a:p>
          <a:p>
            <a:pPr marL="342900" indent="-342900" eaLnBrk="1" hangingPunct="1">
              <a:buFont typeface="Arial" panose="020B0604020202020204" pitchFamily="34" charset="0"/>
              <a:buChar char="•"/>
              <a:defRPr/>
            </a:pPr>
            <a:r>
              <a:rPr lang="ru-RU" altLang="ru-RU" sz="2400" b="1" dirty="0" smtClean="0"/>
              <a:t>по степени воздействия на организм человека относится ко 2-му классу опасности.</a:t>
            </a:r>
          </a:p>
          <a:p>
            <a:pPr eaLnBrk="1" hangingPunct="1">
              <a:defRPr/>
            </a:pPr>
            <a:endParaRPr lang="ru-RU" altLang="ru-RU" sz="2400" b="1" dirty="0" smtClean="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8" descr="IMG_2710.JPG"/>
          <p:cNvPicPr>
            <a:picLocks noChangeAspect="1" noChangeArrowheads="1"/>
          </p:cNvPicPr>
          <p:nvPr/>
        </p:nvPicPr>
        <p:blipFill>
          <a:blip r:embed="rId2" cstate="print"/>
          <a:srcRect/>
          <a:stretch>
            <a:fillRect/>
          </a:stretch>
        </p:blipFill>
        <p:spPr bwMode="auto">
          <a:xfrm>
            <a:off x="0" y="333375"/>
            <a:ext cx="4643438" cy="6118225"/>
          </a:xfrm>
          <a:prstGeom prst="rect">
            <a:avLst/>
          </a:prstGeom>
          <a:noFill/>
          <a:ln w="9525">
            <a:noFill/>
            <a:miter lim="800000"/>
            <a:headEnd/>
            <a:tailEnd/>
          </a:ln>
        </p:spPr>
      </p:pic>
      <p:sp>
        <p:nvSpPr>
          <p:cNvPr id="56323" name="Rectangle 4"/>
          <p:cNvSpPr>
            <a:spLocks noChangeArrowheads="1"/>
          </p:cNvSpPr>
          <p:nvPr/>
        </p:nvSpPr>
        <p:spPr bwMode="auto">
          <a:xfrm>
            <a:off x="4643438" y="981075"/>
            <a:ext cx="4500562" cy="4522788"/>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defRPr/>
            </a:pPr>
            <a:r>
              <a:rPr lang="ru-RU" altLang="ru-RU" sz="2400" b="1" i="1" dirty="0" smtClean="0">
                <a:solidFill>
                  <a:srgbClr val="FF0000"/>
                </a:solidFill>
                <a:ea typeface="SimSun" pitchFamily="2" charset="-122"/>
                <a:cs typeface="Arial" pitchFamily="34" charset="0"/>
              </a:rPr>
              <a:t>Симптомы отравления</a:t>
            </a:r>
          </a:p>
          <a:p>
            <a:pPr algn="ctr">
              <a:defRPr/>
            </a:pPr>
            <a:endParaRPr lang="ru-RU" altLang="ru-RU" sz="2400" b="1" i="1" dirty="0" smtClean="0">
              <a:solidFill>
                <a:srgbClr val="FF0000"/>
              </a:solidFill>
              <a:ea typeface="SimSun" pitchFamily="2" charset="-122"/>
              <a:cs typeface="Arial" pitchFamily="34" charset="0"/>
            </a:endParaRP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резкая  загрудинная боль,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резь  в  глазах, слезоотделение,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сухой  кашель,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рвота,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нарушение координации,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одышка,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поражение дыхательных путей. </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 descr="https://muzsgb.ru/images/chto-delat-esli-CA96645.jpg"/>
          <p:cNvPicPr>
            <a:picLocks noChangeAspect="1" noChangeArrowheads="1"/>
          </p:cNvPicPr>
          <p:nvPr/>
        </p:nvPicPr>
        <p:blipFill>
          <a:blip r:embed="rId2" cstate="print"/>
          <a:srcRect/>
          <a:stretch>
            <a:fillRect/>
          </a:stretch>
        </p:blipFill>
        <p:spPr bwMode="auto">
          <a:xfrm>
            <a:off x="0" y="981075"/>
            <a:ext cx="4643438" cy="4464050"/>
          </a:xfrm>
          <a:prstGeom prst="rect">
            <a:avLst/>
          </a:prstGeom>
          <a:noFill/>
          <a:ln w="9525">
            <a:noFill/>
            <a:miter lim="800000"/>
            <a:headEnd/>
            <a:tailEnd/>
          </a:ln>
        </p:spPr>
      </p:pic>
      <p:sp>
        <p:nvSpPr>
          <p:cNvPr id="57347" name="Rectangle 5"/>
          <p:cNvSpPr>
            <a:spLocks noChangeArrowheads="1"/>
          </p:cNvSpPr>
          <p:nvPr/>
        </p:nvSpPr>
        <p:spPr bwMode="auto">
          <a:xfrm>
            <a:off x="4716463" y="642938"/>
            <a:ext cx="4427537" cy="4894262"/>
          </a:xfrm>
          <a:prstGeom prst="rect">
            <a:avLst/>
          </a:prstGeom>
          <a:noFill/>
          <a:ln>
            <a:noFill/>
          </a:ln>
          <a:extLst/>
        </p:spPr>
        <p:txBody>
          <a:bodyPr anchor="ctr">
            <a:spAutoFit/>
          </a:bodyPr>
          <a:lstStyle>
            <a:lvl1pPr indent="5397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ru-RU" altLang="ru-RU" sz="2400" b="1" i="1" dirty="0" smtClean="0">
                <a:solidFill>
                  <a:srgbClr val="FF0000"/>
                </a:solidFill>
                <a:ea typeface="SimSun" pitchFamily="2" charset="-122"/>
                <a:cs typeface="Arial" pitchFamily="34" charset="0"/>
              </a:rPr>
              <a:t>Первая помощь</a:t>
            </a:r>
          </a:p>
          <a:p>
            <a:pPr>
              <a:defRPr/>
            </a:pPr>
            <a:endParaRPr lang="ru-RU" altLang="ru-RU" sz="2400" b="1" dirty="0" smtClean="0">
              <a:ea typeface="SimSun" pitchFamily="2" charset="-122"/>
              <a:cs typeface="Arial" pitchFamily="34" charset="0"/>
            </a:endParaRP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эвакуировать пострадавшего из очага поражения;</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вызвать скорую помощь;</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дышать </a:t>
            </a:r>
            <a:r>
              <a:rPr lang="ru-RU" altLang="ru-RU" sz="2400" b="1" dirty="0" err="1" smtClean="0">
                <a:ea typeface="SimSun" pitchFamily="2" charset="-122"/>
                <a:cs typeface="Arial" pitchFamily="34" charset="0"/>
              </a:rPr>
              <a:t>аэрозолью</a:t>
            </a:r>
            <a:r>
              <a:rPr lang="ru-RU" altLang="ru-RU" sz="2400" b="1" dirty="0" smtClean="0">
                <a:ea typeface="SimSun" pitchFamily="2" charset="-122"/>
                <a:cs typeface="Arial" pitchFamily="34" charset="0"/>
              </a:rPr>
              <a:t> </a:t>
            </a:r>
          </a:p>
          <a:p>
            <a:pPr indent="0">
              <a:defRPr/>
            </a:pPr>
            <a:r>
              <a:rPr lang="ru-RU" altLang="ru-RU" sz="2400" b="1" dirty="0" smtClean="0">
                <a:ea typeface="SimSun" pitchFamily="2" charset="-122"/>
                <a:cs typeface="Arial" pitchFamily="34" charset="0"/>
              </a:rPr>
              <a:t>0,5% раствора питьевой соды или теплыми водяными парами с добавлением соды;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пить белковую воду;</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дышать парами спирта.</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7" descr="https://eurolabinstrument.ru/wp-content/uploads/formula-ammiaka.jpg"/>
          <p:cNvPicPr>
            <a:picLocks noChangeAspect="1" noChangeArrowheads="1"/>
          </p:cNvPicPr>
          <p:nvPr/>
        </p:nvPicPr>
        <p:blipFill>
          <a:blip r:embed="rId2" cstate="print"/>
          <a:srcRect/>
          <a:stretch>
            <a:fillRect/>
          </a:stretch>
        </p:blipFill>
        <p:spPr bwMode="auto">
          <a:xfrm>
            <a:off x="179388" y="1125538"/>
            <a:ext cx="4248150" cy="4322762"/>
          </a:xfrm>
          <a:prstGeom prst="rect">
            <a:avLst/>
          </a:prstGeom>
          <a:noFill/>
          <a:ln w="9525">
            <a:noFill/>
            <a:miter lim="800000"/>
            <a:headEnd/>
            <a:tailEnd/>
          </a:ln>
        </p:spPr>
      </p:pic>
      <p:sp>
        <p:nvSpPr>
          <p:cNvPr id="58371" name="Прямоугольник 5"/>
          <p:cNvSpPr>
            <a:spLocks noChangeArrowheads="1"/>
          </p:cNvSpPr>
          <p:nvPr/>
        </p:nvSpPr>
        <p:spPr bwMode="auto">
          <a:xfrm>
            <a:off x="4500563" y="1412875"/>
            <a:ext cx="4427537" cy="3786188"/>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ru-RU" altLang="ru-RU" sz="2400" b="1" dirty="0" smtClean="0">
                <a:solidFill>
                  <a:srgbClr val="FF0000"/>
                </a:solidFill>
              </a:rPr>
              <a:t>«Аммиак»</a:t>
            </a:r>
          </a:p>
          <a:p>
            <a:pPr algn="ctr" eaLnBrk="1" hangingPunct="1">
              <a:defRPr/>
            </a:pPr>
            <a:endParaRPr lang="ru-RU" altLang="ru-RU" sz="2400" b="1" dirty="0" smtClean="0">
              <a:solidFill>
                <a:srgbClr val="FF0000"/>
              </a:solidFill>
            </a:endParaRPr>
          </a:p>
          <a:p>
            <a:pPr marL="342900" indent="-342900" eaLnBrk="1" hangingPunct="1">
              <a:buFont typeface="Arial" panose="020B0604020202020204" pitchFamily="34" charset="0"/>
              <a:buChar char="•"/>
              <a:defRPr/>
            </a:pPr>
            <a:r>
              <a:rPr lang="ru-RU" altLang="ru-RU" sz="2400" b="1" dirty="0" smtClean="0"/>
              <a:t>бесцветный  газ </a:t>
            </a:r>
          </a:p>
          <a:p>
            <a:pPr eaLnBrk="1" hangingPunct="1">
              <a:defRPr/>
            </a:pPr>
            <a:r>
              <a:rPr lang="ru-RU" altLang="ru-RU" sz="2400" b="1" dirty="0" smtClean="0"/>
              <a:t> с  характерным  резким  запахом «нашатырного   спирта», </a:t>
            </a:r>
          </a:p>
          <a:p>
            <a:pPr marL="342900" indent="-342900" eaLnBrk="1" hangingPunct="1">
              <a:buFont typeface="Arial" panose="020B0604020202020204" pitchFamily="34" charset="0"/>
              <a:buChar char="•"/>
              <a:defRPr/>
            </a:pPr>
            <a:r>
              <a:rPr lang="ru-RU" altLang="ru-RU" sz="2400" b="1" dirty="0" smtClean="0"/>
              <a:t>в  два  раза  легче  воздуха,</a:t>
            </a:r>
          </a:p>
          <a:p>
            <a:pPr marL="342900" indent="-342900" eaLnBrk="1" hangingPunct="1">
              <a:buFont typeface="Arial" panose="020B0604020202020204" pitchFamily="34" charset="0"/>
              <a:buChar char="•"/>
              <a:defRPr/>
            </a:pPr>
            <a:r>
              <a:rPr lang="ru-RU" altLang="ru-RU" sz="2400" b="1" dirty="0" smtClean="0"/>
              <a:t>относится к 4-му классу опасности.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5" descr="C:\Temp\ksohtml\wpsB3AB.tmp.png"/>
          <p:cNvPicPr>
            <a:picLocks noChangeAspect="1" noChangeArrowheads="1"/>
          </p:cNvPicPr>
          <p:nvPr/>
        </p:nvPicPr>
        <p:blipFill>
          <a:blip r:embed="rId2" cstate="print"/>
          <a:srcRect/>
          <a:stretch>
            <a:fillRect/>
          </a:stretch>
        </p:blipFill>
        <p:spPr bwMode="auto">
          <a:xfrm>
            <a:off x="160338" y="333375"/>
            <a:ext cx="4556125" cy="6076950"/>
          </a:xfrm>
          <a:prstGeom prst="rect">
            <a:avLst/>
          </a:prstGeom>
          <a:noFill/>
          <a:ln w="9525">
            <a:noFill/>
            <a:miter lim="800000"/>
            <a:headEnd/>
            <a:tailEnd/>
          </a:ln>
        </p:spPr>
      </p:pic>
      <p:sp>
        <p:nvSpPr>
          <p:cNvPr id="59395" name="Rectangle 5"/>
          <p:cNvSpPr>
            <a:spLocks noChangeArrowheads="1"/>
          </p:cNvSpPr>
          <p:nvPr/>
        </p:nvSpPr>
        <p:spPr bwMode="auto">
          <a:xfrm>
            <a:off x="4787900" y="1020763"/>
            <a:ext cx="4356100" cy="4156075"/>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defRPr/>
            </a:pPr>
            <a:r>
              <a:rPr lang="ru-RU" altLang="ru-RU" sz="2400" b="1" i="1" dirty="0" smtClean="0">
                <a:solidFill>
                  <a:srgbClr val="FF0000"/>
                </a:solidFill>
                <a:ea typeface="SimSun" pitchFamily="2" charset="-122"/>
                <a:cs typeface="Arial" pitchFamily="34" charset="0"/>
              </a:rPr>
              <a:t>Симптомы отравления</a:t>
            </a:r>
          </a:p>
          <a:p>
            <a:pPr>
              <a:defRPr/>
            </a:pPr>
            <a:endParaRPr lang="ru-RU" altLang="ru-RU" sz="2400" b="1" dirty="0" smtClean="0">
              <a:ea typeface="SimSun" pitchFamily="2" charset="-122"/>
              <a:cs typeface="Arial" pitchFamily="34" charset="0"/>
            </a:endParaRP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кашель,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слезотечение,</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жжение и резь в глазах,</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затрудненное дыхание,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охриплость голоса,</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рвота,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возбуждение,</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светобоязнь,</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химические ожоги кожи.</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5" descr="https://mignews.com/aimages/02_17/220217_213639_14948_2.jpg"/>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ru-RU" altLang="ru-RU"/>
          </a:p>
        </p:txBody>
      </p:sp>
      <p:sp>
        <p:nvSpPr>
          <p:cNvPr id="60419" name="AutoShape 7" descr="https://mignews.com/aimages/02_17/220217_213639_14948_2.jpg"/>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ru-RU" altLang="ru-RU"/>
          </a:p>
        </p:txBody>
      </p:sp>
      <p:sp>
        <p:nvSpPr>
          <p:cNvPr id="60420" name="AutoShape 9" descr="https://mignews.com/aimages/02_17/220217_213639_14948_2.jpg"/>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ru-RU" altLang="ru-RU"/>
          </a:p>
        </p:txBody>
      </p:sp>
      <p:pic>
        <p:nvPicPr>
          <p:cNvPr id="60421" name="Picture 11" descr="https://xn----8sbudchoco4alh7a1d6a0b.xn--p1ai/wp-content/uploads/2018/11/ammiak-1.jpg"/>
          <p:cNvPicPr>
            <a:picLocks noChangeAspect="1" noChangeArrowheads="1"/>
          </p:cNvPicPr>
          <p:nvPr/>
        </p:nvPicPr>
        <p:blipFill>
          <a:blip r:embed="rId2" cstate="print"/>
          <a:srcRect/>
          <a:stretch>
            <a:fillRect/>
          </a:stretch>
        </p:blipFill>
        <p:spPr bwMode="auto">
          <a:xfrm>
            <a:off x="179388" y="1052513"/>
            <a:ext cx="4608512" cy="5113337"/>
          </a:xfrm>
          <a:prstGeom prst="rect">
            <a:avLst/>
          </a:prstGeom>
          <a:noFill/>
          <a:ln w="9525">
            <a:noFill/>
            <a:miter lim="800000"/>
            <a:headEnd/>
            <a:tailEnd/>
          </a:ln>
        </p:spPr>
      </p:pic>
      <p:sp>
        <p:nvSpPr>
          <p:cNvPr id="60424" name="Rectangle 8"/>
          <p:cNvSpPr>
            <a:spLocks noChangeArrowheads="1"/>
          </p:cNvSpPr>
          <p:nvPr/>
        </p:nvSpPr>
        <p:spPr bwMode="auto">
          <a:xfrm>
            <a:off x="4859338" y="827088"/>
            <a:ext cx="3997325" cy="4524375"/>
          </a:xfrm>
          <a:prstGeom prst="rect">
            <a:avLst/>
          </a:prstGeom>
          <a:noFill/>
          <a:ln w="9525">
            <a:noFill/>
            <a:miter lim="800000"/>
            <a:headEnd/>
            <a:tailEnd/>
          </a:ln>
          <a:effectLst/>
        </p:spPr>
        <p:txBody>
          <a:bodyPr anchor="ctr">
            <a:spAutoFit/>
          </a:bodyPr>
          <a:lstStyle/>
          <a:p>
            <a:pPr algn="ctr" eaLnBrk="0" hangingPunct="0">
              <a:defRPr/>
            </a:pPr>
            <a:r>
              <a:rPr lang="ru-RU" sz="2400" b="1" i="1" dirty="0">
                <a:solidFill>
                  <a:srgbClr val="FF0000"/>
                </a:solidFill>
                <a:ea typeface="SimSun" pitchFamily="2" charset="-122"/>
                <a:cs typeface="Arial" pitchFamily="34" charset="0"/>
              </a:rPr>
              <a:t>Первая помощь</a:t>
            </a:r>
          </a:p>
          <a:p>
            <a:pPr indent="539750" eaLnBrk="0" hangingPunct="0">
              <a:defRPr/>
            </a:pPr>
            <a:endParaRPr lang="ru-RU" sz="2400" b="1" dirty="0">
              <a:ea typeface="SimSun" pitchFamily="2" charset="-122"/>
              <a:cs typeface="Arial" pitchFamily="34" charset="0"/>
            </a:endParaRPr>
          </a:p>
          <a:p>
            <a:pPr marL="342900" indent="-342900" eaLnBrk="0" hangingPunct="0">
              <a:buFont typeface="Arial" panose="020B0604020202020204" pitchFamily="34" charset="0"/>
              <a:buChar char="•"/>
              <a:defRPr/>
            </a:pPr>
            <a:r>
              <a:rPr lang="ru-RU" sz="2400" b="1" dirty="0">
                <a:ea typeface="SimSun" pitchFamily="2" charset="-122"/>
                <a:cs typeface="Arial" pitchFamily="34" charset="0"/>
              </a:rPr>
              <a:t>вынести пострадавшего за пределы поражённой зоны,</a:t>
            </a:r>
          </a:p>
          <a:p>
            <a:pPr marL="342900" indent="-342900" eaLnBrk="0" hangingPunct="0">
              <a:buFont typeface="Arial" panose="020B0604020202020204" pitchFamily="34" charset="0"/>
              <a:buChar char="•"/>
              <a:defRPr/>
            </a:pPr>
            <a:r>
              <a:rPr lang="ru-RU" sz="2400" b="1" dirty="0">
                <a:ea typeface="SimSun" pitchFamily="2" charset="-122"/>
                <a:cs typeface="Arial" pitchFamily="34" charset="0"/>
              </a:rPr>
              <a:t>обеспечить доступ кислорода,</a:t>
            </a:r>
          </a:p>
          <a:p>
            <a:pPr marL="342900" indent="-342900" eaLnBrk="0" hangingPunct="0">
              <a:buFont typeface="Arial" panose="020B0604020202020204" pitchFamily="34" charset="0"/>
              <a:buChar char="•"/>
              <a:defRPr/>
            </a:pPr>
            <a:r>
              <a:rPr lang="ru-RU" sz="2400" b="1" dirty="0">
                <a:ea typeface="SimSun" pitchFamily="2" charset="-122"/>
                <a:cs typeface="Arial" pitchFamily="34" charset="0"/>
              </a:rPr>
              <a:t>полость рта, горло и нос промывать с помощью воды в течение 5 мин</a:t>
            </a:r>
            <a:endParaRPr lang="ru-RU" sz="2400" b="1" dirty="0">
              <a:cs typeface="Arial"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http://sc01.alicdn.com/kf/HTB1zzhrbkfb_uJkSne1q6zE4XXaF/231050104/HTB1zzhrbkfb_uJkSne1q6zE4XXaF.jpg"/>
          <p:cNvPicPr>
            <a:picLocks noChangeAspect="1" noChangeArrowheads="1"/>
          </p:cNvPicPr>
          <p:nvPr/>
        </p:nvPicPr>
        <p:blipFill>
          <a:blip r:embed="rId2" cstate="print"/>
          <a:srcRect/>
          <a:stretch>
            <a:fillRect/>
          </a:stretch>
        </p:blipFill>
        <p:spPr bwMode="auto">
          <a:xfrm>
            <a:off x="250825" y="836613"/>
            <a:ext cx="4465638" cy="5184775"/>
          </a:xfrm>
          <a:prstGeom prst="rect">
            <a:avLst/>
          </a:prstGeom>
          <a:noFill/>
          <a:ln w="9525">
            <a:noFill/>
            <a:miter lim="800000"/>
            <a:headEnd/>
            <a:tailEnd/>
          </a:ln>
        </p:spPr>
      </p:pic>
      <p:sp>
        <p:nvSpPr>
          <p:cNvPr id="61443" name="Прямоугольник 3"/>
          <p:cNvSpPr>
            <a:spLocks noChangeArrowheads="1"/>
          </p:cNvSpPr>
          <p:nvPr/>
        </p:nvSpPr>
        <p:spPr bwMode="auto">
          <a:xfrm>
            <a:off x="4932363" y="1484313"/>
            <a:ext cx="4211637" cy="3324225"/>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ru-RU" altLang="ru-RU" sz="2400" b="1" dirty="0" smtClean="0">
                <a:solidFill>
                  <a:srgbClr val="FF0000"/>
                </a:solidFill>
              </a:rPr>
              <a:t>«Нитрил акриловой кислоты» </a:t>
            </a:r>
          </a:p>
          <a:p>
            <a:pPr eaLnBrk="1" hangingPunct="1">
              <a:defRPr/>
            </a:pPr>
            <a:endParaRPr lang="ru-RU" altLang="ru-RU" b="1" dirty="0" smtClean="0"/>
          </a:p>
          <a:p>
            <a:pPr marL="342900" indent="-342900" eaLnBrk="1" hangingPunct="1">
              <a:buFont typeface="Arial" panose="020B0604020202020204" pitchFamily="34" charset="0"/>
              <a:buChar char="•"/>
              <a:defRPr/>
            </a:pPr>
            <a:r>
              <a:rPr lang="ru-RU" altLang="ru-RU" sz="2400" b="1" dirty="0" smtClean="0"/>
              <a:t>бесцветная жидкость с характерным запахом миндаля или вишнёвых косточек, растворима в воде, </a:t>
            </a:r>
          </a:p>
          <a:p>
            <a:pPr marL="342900" indent="-342900" eaLnBrk="1" hangingPunct="1">
              <a:buFont typeface="Arial" panose="020B0604020202020204" pitchFamily="34" charset="0"/>
              <a:buChar char="•"/>
              <a:defRPr/>
            </a:pPr>
            <a:r>
              <a:rPr lang="ru-RU" altLang="ru-RU" sz="2400" b="1" dirty="0" smtClean="0"/>
              <a:t>пары тяжелее воздуха.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Изображение 1" descr="010"/>
          <p:cNvPicPr>
            <a:picLocks noChangeAspect="1" noChangeArrowheads="1"/>
          </p:cNvPicPr>
          <p:nvPr/>
        </p:nvPicPr>
        <p:blipFill>
          <a:blip r:embed="rId2" cstate="print"/>
          <a:srcRect/>
          <a:stretch>
            <a:fillRect/>
          </a:stretch>
        </p:blipFill>
        <p:spPr bwMode="auto">
          <a:xfrm>
            <a:off x="179388" y="188913"/>
            <a:ext cx="8713787" cy="6480175"/>
          </a:xfrm>
          <a:prstGeom prst="rect">
            <a:avLst/>
          </a:prstGeom>
          <a:noFill/>
          <a:ln w="9525">
            <a:noFill/>
            <a:miter lim="800000"/>
            <a:headEnd/>
            <a:tailEnd/>
          </a:ln>
        </p:spPr>
      </p:pic>
      <p:sp>
        <p:nvSpPr>
          <p:cNvPr id="3" name="Прямоугольник 2"/>
          <p:cNvSpPr/>
          <p:nvPr/>
        </p:nvSpPr>
        <p:spPr>
          <a:xfrm>
            <a:off x="1907704" y="476672"/>
            <a:ext cx="5472608" cy="432048"/>
          </a:xfrm>
          <a:prstGeom prst="rect">
            <a:avLst/>
          </a:prstGeom>
          <a:solidFill>
            <a:srgbClr val="92D05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latin typeface="Arial" pitchFamily="34" charset="0"/>
                <a:cs typeface="Arial" pitchFamily="34" charset="0"/>
              </a:rPr>
              <a:t>ОСНОВНЫЕ ЦЕЛИ ЗАКОНА</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www.roskachestvo.ru/diplomant/chemistry/saratovorgsintez/img/5.JPG"/>
          <p:cNvPicPr>
            <a:picLocks noChangeAspect="1" noChangeArrowheads="1"/>
          </p:cNvPicPr>
          <p:nvPr/>
        </p:nvPicPr>
        <p:blipFill>
          <a:blip r:embed="rId2" cstate="print"/>
          <a:srcRect/>
          <a:stretch>
            <a:fillRect/>
          </a:stretch>
        </p:blipFill>
        <p:spPr bwMode="auto">
          <a:xfrm>
            <a:off x="0" y="1125538"/>
            <a:ext cx="4716463" cy="4535487"/>
          </a:xfrm>
          <a:prstGeom prst="rect">
            <a:avLst/>
          </a:prstGeom>
          <a:noFill/>
          <a:ln w="9525">
            <a:noFill/>
            <a:miter lim="800000"/>
            <a:headEnd/>
            <a:tailEnd/>
          </a:ln>
        </p:spPr>
      </p:pic>
      <p:sp>
        <p:nvSpPr>
          <p:cNvPr id="62467" name="Rectangle 3"/>
          <p:cNvSpPr>
            <a:spLocks noChangeArrowheads="1"/>
          </p:cNvSpPr>
          <p:nvPr/>
        </p:nvSpPr>
        <p:spPr bwMode="auto">
          <a:xfrm>
            <a:off x="4841875" y="571500"/>
            <a:ext cx="4302125" cy="5630863"/>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defRPr/>
            </a:pPr>
            <a:r>
              <a:rPr lang="ru-RU" altLang="ru-RU" sz="2400" b="1" i="1" dirty="0" smtClean="0">
                <a:solidFill>
                  <a:srgbClr val="FF0000"/>
                </a:solidFill>
                <a:ea typeface="SimSun" pitchFamily="2" charset="-122"/>
                <a:cs typeface="Arial" pitchFamily="34" charset="0"/>
              </a:rPr>
              <a:t>Симптомы отравления</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головная боль,</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головокружение,</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слабость,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тошнота, рвота,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одышка,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потливость,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сердцебиение,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понижение температуры тела,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ослабление пульса,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судороги,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потеря сознания,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покраснение и жжение кожи.</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s://im0-tub-ru.yandex.net/i?id=10f34b2e2eae281e4a7672342bcdd396&amp;ref=rim&amp;n=33&amp;w=150&amp;h=150"/>
          <p:cNvPicPr>
            <a:picLocks noChangeAspect="1" noChangeArrowheads="1"/>
          </p:cNvPicPr>
          <p:nvPr/>
        </p:nvPicPr>
        <p:blipFill>
          <a:blip r:embed="rId2" cstate="print"/>
          <a:srcRect/>
          <a:stretch>
            <a:fillRect/>
          </a:stretch>
        </p:blipFill>
        <p:spPr bwMode="auto">
          <a:xfrm>
            <a:off x="0" y="1052513"/>
            <a:ext cx="4572000" cy="4940300"/>
          </a:xfrm>
          <a:prstGeom prst="rect">
            <a:avLst/>
          </a:prstGeom>
          <a:noFill/>
          <a:ln w="9525">
            <a:noFill/>
            <a:miter lim="800000"/>
            <a:headEnd/>
            <a:tailEnd/>
          </a:ln>
        </p:spPr>
      </p:pic>
      <p:sp>
        <p:nvSpPr>
          <p:cNvPr id="63491" name="Rectangle 3"/>
          <p:cNvSpPr>
            <a:spLocks noChangeArrowheads="1"/>
          </p:cNvSpPr>
          <p:nvPr/>
        </p:nvSpPr>
        <p:spPr bwMode="auto">
          <a:xfrm>
            <a:off x="4859338" y="1260475"/>
            <a:ext cx="4284662" cy="3184525"/>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defRPr/>
            </a:pPr>
            <a:r>
              <a:rPr lang="ru-RU" altLang="ru-RU" sz="2400" b="1" i="1" dirty="0" smtClean="0">
                <a:solidFill>
                  <a:srgbClr val="FF0000"/>
                </a:solidFill>
                <a:ea typeface="SimSun" pitchFamily="2" charset="-122"/>
                <a:cs typeface="Arial" pitchFamily="34" charset="0"/>
              </a:rPr>
              <a:t>Первая помощь</a:t>
            </a:r>
          </a:p>
          <a:p>
            <a:pPr algn="ctr">
              <a:defRPr/>
            </a:pPr>
            <a:endParaRPr lang="ru-RU" altLang="ru-RU" sz="2400" b="1" i="1" dirty="0" smtClean="0">
              <a:ea typeface="SimSun" pitchFamily="2" charset="-122"/>
              <a:cs typeface="Arial" pitchFamily="34" charset="0"/>
            </a:endParaRPr>
          </a:p>
          <a:p>
            <a:pPr>
              <a:defRPr/>
            </a:pPr>
            <a:endParaRPr lang="ru-RU" altLang="ru-RU" sz="900" dirty="0" smtClean="0">
              <a:ea typeface="SimSun" pitchFamily="2" charset="-122"/>
              <a:cs typeface="Arial" pitchFamily="34" charset="0"/>
            </a:endParaRP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вынести пострадавшего на свежий воздух,</a:t>
            </a:r>
          </a:p>
          <a:p>
            <a:pPr>
              <a:defRPr/>
            </a:pPr>
            <a:r>
              <a:rPr lang="ru-RU" altLang="ru-RU" sz="2400" b="1" dirty="0" smtClean="0">
                <a:ea typeface="SimSun" pitchFamily="2" charset="-122"/>
                <a:cs typeface="Arial" pitchFamily="34" charset="0"/>
              </a:rPr>
              <a:t> </a:t>
            </a:r>
          </a:p>
          <a:p>
            <a:pPr marL="342900" indent="-342900">
              <a:buFont typeface="Arial" panose="020B0604020202020204" pitchFamily="34" charset="0"/>
              <a:buChar char="•"/>
              <a:defRPr/>
            </a:pPr>
            <a:r>
              <a:rPr lang="ru-RU" altLang="ru-RU" sz="2400" b="1" dirty="0" smtClean="0">
                <a:ea typeface="SimSun" pitchFamily="2" charset="-122"/>
                <a:cs typeface="Arial" pitchFamily="34" charset="0"/>
              </a:rPr>
              <a:t>обеспечить тепло и покой, доступ кислорода.</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cstate="print"/>
          <a:srcRect/>
          <a:stretch>
            <a:fillRect/>
          </a:stretch>
        </p:blipFill>
        <p:spPr bwMode="auto">
          <a:xfrm>
            <a:off x="250825" y="2565400"/>
            <a:ext cx="8642350" cy="4103688"/>
          </a:xfrm>
          <a:prstGeom prst="rect">
            <a:avLst/>
          </a:prstGeom>
          <a:noFill/>
          <a:ln w="9525">
            <a:noFill/>
            <a:miter lim="800000"/>
            <a:headEnd/>
            <a:tailEnd/>
          </a:ln>
        </p:spPr>
      </p:pic>
      <p:pic>
        <p:nvPicPr>
          <p:cNvPr id="64515" name="Picture 2" descr="http://poshteh.ru/wp-content/uploads/2012/04/3d4488fc-d7e1-11de-b2ff-001cc011426b.jpg"/>
          <p:cNvPicPr>
            <a:picLocks noChangeAspect="1" noChangeArrowheads="1"/>
          </p:cNvPicPr>
          <p:nvPr/>
        </p:nvPicPr>
        <p:blipFill>
          <a:blip r:embed="rId3" cstate="print"/>
          <a:srcRect/>
          <a:stretch>
            <a:fillRect/>
          </a:stretch>
        </p:blipFill>
        <p:spPr bwMode="auto">
          <a:xfrm>
            <a:off x="323850" y="188913"/>
            <a:ext cx="2232025" cy="2220912"/>
          </a:xfrm>
          <a:prstGeom prst="rect">
            <a:avLst/>
          </a:prstGeom>
          <a:noFill/>
          <a:ln w="9525">
            <a:noFill/>
            <a:miter lim="800000"/>
            <a:headEnd/>
            <a:tailEnd/>
          </a:ln>
        </p:spPr>
      </p:pic>
      <p:pic>
        <p:nvPicPr>
          <p:cNvPr id="64516" name="Picture 6" descr="http://www.balama.ru/vatno-marlevaya-povyazka1.jpg"/>
          <p:cNvPicPr>
            <a:picLocks noChangeAspect="1" noChangeArrowheads="1"/>
          </p:cNvPicPr>
          <p:nvPr/>
        </p:nvPicPr>
        <p:blipFill>
          <a:blip r:embed="rId4" cstate="print"/>
          <a:srcRect/>
          <a:stretch>
            <a:fillRect/>
          </a:stretch>
        </p:blipFill>
        <p:spPr bwMode="auto">
          <a:xfrm>
            <a:off x="6948488" y="188913"/>
            <a:ext cx="1944687" cy="2232025"/>
          </a:xfrm>
          <a:prstGeom prst="rect">
            <a:avLst/>
          </a:prstGeom>
          <a:noFill/>
          <a:ln w="9525">
            <a:noFill/>
            <a:miter lim="800000"/>
            <a:headEnd/>
            <a:tailEnd/>
          </a:ln>
        </p:spPr>
      </p:pic>
      <p:sp>
        <p:nvSpPr>
          <p:cNvPr id="5" name="Прямоугольник 4"/>
          <p:cNvSpPr/>
          <p:nvPr/>
        </p:nvSpPr>
        <p:spPr>
          <a:xfrm>
            <a:off x="2843213" y="333375"/>
            <a:ext cx="3816350" cy="1511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C00000"/>
                </a:solidFill>
                <a:latin typeface="Arial" pitchFamily="34" charset="0"/>
                <a:cs typeface="Arial" pitchFamily="34" charset="0"/>
              </a:rPr>
              <a:t>ЗАЩИТА ОТ АХОВ</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ChangeArrowheads="1"/>
          </p:cNvSpPr>
          <p:nvPr/>
        </p:nvSpPr>
        <p:spPr>
          <a:xfrm>
            <a:off x="719138" y="404813"/>
            <a:ext cx="7704137" cy="6221412"/>
          </a:xfrm>
          <a:prstGeom prst="rect">
            <a:avLst/>
          </a:prstGeom>
          <a:solidFill>
            <a:srgbClr val="85FFE0"/>
          </a:solidFill>
          <a:ln w="76200">
            <a:solidFill>
              <a:srgbClr val="FFFF00"/>
            </a:solidFill>
          </a:ln>
        </p:spPr>
        <p:txBody>
          <a:bodyPr/>
          <a:lstStyle/>
          <a:p>
            <a:pPr algn="ctr">
              <a:defRPr/>
            </a:pPr>
            <a:r>
              <a:rPr lang="ru-RU" altLang="ru-RU" sz="4000" dirty="0">
                <a:solidFill>
                  <a:srgbClr val="0070C0"/>
                </a:solidFill>
                <a:latin typeface="+mj-lt"/>
                <a:ea typeface="+mj-ea"/>
                <a:cs typeface="+mj-cs"/>
              </a:rPr>
              <a:t>    </a:t>
            </a:r>
            <a:r>
              <a:rPr lang="ru-RU" altLang="ru-RU" sz="4000" dirty="0">
                <a:solidFill>
                  <a:srgbClr val="002060"/>
                </a:solidFill>
                <a:latin typeface="+mj-lt"/>
                <a:ea typeface="+mj-ea"/>
                <a:cs typeface="+mj-cs"/>
              </a:rPr>
              <a:t>при защите от </a:t>
            </a:r>
            <a:r>
              <a:rPr lang="ru-RU" altLang="ru-RU" sz="4000" dirty="0">
                <a:solidFill>
                  <a:srgbClr val="FF0000"/>
                </a:solidFill>
                <a:latin typeface="+mj-lt"/>
                <a:ea typeface="+mj-ea"/>
                <a:cs typeface="+mj-cs"/>
              </a:rPr>
              <a:t>хлора</a:t>
            </a:r>
            <a:r>
              <a:rPr lang="ru-RU" altLang="ru-RU" sz="4000" dirty="0">
                <a:latin typeface="+mj-lt"/>
                <a:ea typeface="+mj-ea"/>
                <a:cs typeface="+mj-cs"/>
              </a:rPr>
              <a:t> </a:t>
            </a:r>
            <a:br>
              <a:rPr lang="ru-RU" altLang="ru-RU" sz="4000" dirty="0">
                <a:latin typeface="+mj-lt"/>
                <a:ea typeface="+mj-ea"/>
                <a:cs typeface="+mj-cs"/>
              </a:rPr>
            </a:br>
            <a:endParaRPr lang="ru-RU" altLang="ru-RU" sz="4000" dirty="0">
              <a:latin typeface="+mj-lt"/>
              <a:ea typeface="+mj-ea"/>
              <a:cs typeface="+mj-cs"/>
            </a:endParaRPr>
          </a:p>
          <a:p>
            <a:pPr algn="ctr">
              <a:defRPr/>
            </a:pPr>
            <a:r>
              <a:rPr lang="ru-RU" altLang="ru-RU" sz="2400" b="1" dirty="0">
                <a:ea typeface="+mj-ea"/>
                <a:cs typeface="Arial" pitchFamily="34" charset="0"/>
              </a:rPr>
              <a:t>2 - 5 % раствор питьевой соды</a:t>
            </a:r>
            <a:r>
              <a:rPr lang="ru-RU" altLang="ru-RU" sz="4000" dirty="0">
                <a:latin typeface="+mj-lt"/>
                <a:ea typeface="+mj-ea"/>
                <a:cs typeface="+mj-cs"/>
              </a:rPr>
              <a:t/>
            </a:r>
            <a:br>
              <a:rPr lang="ru-RU" altLang="ru-RU" sz="4000" dirty="0">
                <a:latin typeface="+mj-lt"/>
                <a:ea typeface="+mj-ea"/>
                <a:cs typeface="+mj-cs"/>
              </a:rPr>
            </a:br>
            <a:r>
              <a:rPr lang="ru-RU" altLang="ru-RU" sz="4000" dirty="0">
                <a:latin typeface="+mj-lt"/>
                <a:ea typeface="+mj-ea"/>
                <a:cs typeface="+mj-cs"/>
              </a:rPr>
              <a:t/>
            </a:r>
            <a:br>
              <a:rPr lang="ru-RU" altLang="ru-RU" sz="4000" dirty="0">
                <a:latin typeface="+mj-lt"/>
                <a:ea typeface="+mj-ea"/>
                <a:cs typeface="+mj-cs"/>
              </a:rPr>
            </a:br>
            <a:r>
              <a:rPr lang="ru-RU" altLang="ru-RU" sz="4000" dirty="0">
                <a:solidFill>
                  <a:srgbClr val="0070C0"/>
                </a:solidFill>
                <a:latin typeface="+mj-lt"/>
                <a:ea typeface="+mj-ea"/>
                <a:cs typeface="+mj-cs"/>
              </a:rPr>
              <a:t/>
            </a:r>
            <a:br>
              <a:rPr lang="ru-RU" altLang="ru-RU" sz="4000" dirty="0">
                <a:solidFill>
                  <a:srgbClr val="0070C0"/>
                </a:solidFill>
                <a:latin typeface="+mj-lt"/>
                <a:ea typeface="+mj-ea"/>
                <a:cs typeface="+mj-cs"/>
              </a:rPr>
            </a:br>
            <a:r>
              <a:rPr lang="ru-RU" altLang="ru-RU" sz="2400" b="1" dirty="0">
                <a:ea typeface="+mj-ea"/>
                <a:cs typeface="Arial" pitchFamily="34" charset="0"/>
              </a:rPr>
              <a:t>2 - 5 % раствор лимонной кислоты</a:t>
            </a:r>
          </a:p>
        </p:txBody>
      </p:sp>
      <p:sp>
        <p:nvSpPr>
          <p:cNvPr id="4" name="Прямоугольник 3"/>
          <p:cNvSpPr/>
          <p:nvPr/>
        </p:nvSpPr>
        <p:spPr>
          <a:xfrm>
            <a:off x="1907704" y="620688"/>
            <a:ext cx="5400600" cy="432048"/>
          </a:xfrm>
          <a:prstGeom prst="rect">
            <a:avLst/>
          </a:prstGeom>
          <a:solidFill>
            <a:schemeClr val="accent5">
              <a:lumMod val="40000"/>
              <a:lumOff val="60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C00000"/>
                </a:solidFill>
                <a:latin typeface="Arial" pitchFamily="34" charset="0"/>
                <a:cs typeface="Arial" pitchFamily="34" charset="0"/>
              </a:rPr>
              <a:t>ХЛОР</a:t>
            </a:r>
          </a:p>
        </p:txBody>
      </p:sp>
      <p:sp>
        <p:nvSpPr>
          <p:cNvPr id="5" name="Прямоугольник 4"/>
          <p:cNvSpPr/>
          <p:nvPr/>
        </p:nvSpPr>
        <p:spPr>
          <a:xfrm>
            <a:off x="1907704" y="2276872"/>
            <a:ext cx="5400600" cy="432048"/>
          </a:xfrm>
          <a:prstGeom prst="rect">
            <a:avLst/>
          </a:prstGeom>
          <a:solidFill>
            <a:schemeClr val="accent5">
              <a:lumMod val="40000"/>
              <a:lumOff val="60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C00000"/>
                </a:solidFill>
                <a:latin typeface="Arial" pitchFamily="34" charset="0"/>
                <a:cs typeface="Arial" pitchFamily="34" charset="0"/>
              </a:rPr>
              <a:t>АММИАК</a:t>
            </a:r>
          </a:p>
        </p:txBody>
      </p:sp>
      <p:sp>
        <p:nvSpPr>
          <p:cNvPr id="6" name="Прямоугольник 5"/>
          <p:cNvSpPr/>
          <p:nvPr/>
        </p:nvSpPr>
        <p:spPr>
          <a:xfrm>
            <a:off x="1835696" y="3933056"/>
            <a:ext cx="5544616" cy="432048"/>
          </a:xfrm>
          <a:prstGeom prst="rect">
            <a:avLst/>
          </a:prstGeom>
          <a:solidFill>
            <a:schemeClr val="accent5">
              <a:lumMod val="40000"/>
              <a:lumOff val="60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rgbClr val="C00000"/>
                </a:solidFill>
                <a:latin typeface="Arial" pitchFamily="34" charset="0"/>
                <a:cs typeface="Arial" pitchFamily="34" charset="0"/>
              </a:rPr>
              <a:t>НИТРИЛ АКРИЛОВОЙ КИСЛОТЫ</a:t>
            </a:r>
          </a:p>
        </p:txBody>
      </p:sp>
      <p:sp>
        <p:nvSpPr>
          <p:cNvPr id="7" name="Прямоугольник 6"/>
          <p:cNvSpPr/>
          <p:nvPr/>
        </p:nvSpPr>
        <p:spPr>
          <a:xfrm>
            <a:off x="1763713" y="4508500"/>
            <a:ext cx="5616575" cy="57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ltLang="ru-RU" sz="2400" b="1" dirty="0">
              <a:solidFill>
                <a:schemeClr val="tx1"/>
              </a:solidFill>
              <a:latin typeface="Arial" pitchFamily="34" charset="0"/>
              <a:cs typeface="Arial" pitchFamily="34" charset="0"/>
            </a:endParaRPr>
          </a:p>
          <a:p>
            <a:pPr algn="ctr">
              <a:defRPr/>
            </a:pPr>
            <a:endParaRPr lang="ru-RU" altLang="ru-RU" sz="2400" b="1" dirty="0">
              <a:solidFill>
                <a:schemeClr val="tx1"/>
              </a:solidFill>
              <a:latin typeface="Arial" pitchFamily="34" charset="0"/>
              <a:cs typeface="Arial" pitchFamily="34" charset="0"/>
            </a:endParaRPr>
          </a:p>
          <a:p>
            <a:pPr algn="ctr">
              <a:defRPr/>
            </a:pPr>
            <a:endParaRPr lang="ru-RU" altLang="ru-RU" sz="2400" b="1" dirty="0">
              <a:solidFill>
                <a:schemeClr val="tx1"/>
              </a:solidFill>
              <a:latin typeface="Arial" pitchFamily="34" charset="0"/>
              <a:cs typeface="Arial" pitchFamily="34" charset="0"/>
            </a:endParaRPr>
          </a:p>
          <a:p>
            <a:pPr algn="ctr">
              <a:defRPr/>
            </a:pPr>
            <a:r>
              <a:rPr lang="ru-RU" altLang="ru-RU" sz="2400" b="1" dirty="0">
                <a:solidFill>
                  <a:schemeClr val="tx1"/>
                </a:solidFill>
                <a:latin typeface="Arial" pitchFamily="34" charset="0"/>
                <a:cs typeface="Arial" pitchFamily="34" charset="0"/>
              </a:rPr>
              <a:t>2 % раствор питьевой соды </a:t>
            </a:r>
          </a:p>
          <a:p>
            <a:pPr algn="ctr">
              <a:defRPr/>
            </a:pPr>
            <a:r>
              <a:rPr lang="ru-RU" altLang="ru-RU" sz="2400" i="1" dirty="0">
                <a:solidFill>
                  <a:schemeClr val="tx1"/>
                </a:solidFill>
                <a:latin typeface="Arial" pitchFamily="34" charset="0"/>
                <a:cs typeface="Arial" pitchFamily="34" charset="0"/>
              </a:rPr>
              <a:t>при нейтрализации местности используют 10% водный </a:t>
            </a:r>
          </a:p>
          <a:p>
            <a:pPr algn="ctr">
              <a:defRPr/>
            </a:pPr>
            <a:r>
              <a:rPr lang="ru-RU" altLang="ru-RU" sz="2400" i="1" dirty="0">
                <a:solidFill>
                  <a:schemeClr val="tx1"/>
                </a:solidFill>
                <a:latin typeface="Arial" pitchFamily="34" charset="0"/>
                <a:cs typeface="Arial" pitchFamily="34" charset="0"/>
              </a:rPr>
              <a:t>раствор щелочи</a:t>
            </a:r>
            <a:endParaRPr lang="ru-RU" sz="2400" i="1" dirty="0">
              <a:solidFill>
                <a:schemeClr val="tx1"/>
              </a:solidFill>
              <a:latin typeface="Arial" pitchFamily="34" charset="0"/>
              <a:cs typeface="Arial"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4" descr="https://ds04.infourok.ru/uploads/ex/0b2d/0011f904-51c51aed/img17.jpg"/>
          <p:cNvPicPr>
            <a:picLocks noChangeAspect="1" noChangeArrowheads="1"/>
          </p:cNvPicPr>
          <p:nvPr/>
        </p:nvPicPr>
        <p:blipFill>
          <a:blip r:embed="rId2" cstate="print"/>
          <a:srcRect/>
          <a:stretch>
            <a:fillRect/>
          </a:stretch>
        </p:blipFill>
        <p:spPr bwMode="auto">
          <a:xfrm>
            <a:off x="179388" y="260350"/>
            <a:ext cx="8713787" cy="6408738"/>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Текстовое поле 1"/>
          <p:cNvSpPr txBox="1">
            <a:spLocks noChangeArrowheads="1"/>
          </p:cNvSpPr>
          <p:nvPr/>
        </p:nvSpPr>
        <p:spPr bwMode="auto">
          <a:xfrm>
            <a:off x="755650" y="1628775"/>
            <a:ext cx="7632700" cy="2432050"/>
          </a:xfrm>
          <a:prstGeom prst="rect">
            <a:avLst/>
          </a:prstGeom>
          <a:noFill/>
          <a:ln w="9525">
            <a:noFill/>
            <a:miter lim="800000"/>
            <a:headEnd/>
            <a:tailEnd/>
          </a:ln>
        </p:spPr>
        <p:txBody>
          <a:bodyPr>
            <a:spAutoFit/>
          </a:bodyPr>
          <a:lstStyle/>
          <a:p>
            <a:pPr algn="ctr"/>
            <a:r>
              <a:rPr lang="ru-RU" altLang="ru-RU" sz="2800" b="1">
                <a:solidFill>
                  <a:srgbClr val="C00000"/>
                </a:solidFill>
                <a:sym typeface="+mn-ea"/>
              </a:rPr>
              <a:t>В</a:t>
            </a:r>
            <a:r>
              <a:rPr lang="ru-RU" altLang="zh-CN" sz="2800" b="1">
                <a:solidFill>
                  <a:srgbClr val="C00000"/>
                </a:solidFill>
                <a:sym typeface="+mn-ea"/>
              </a:rPr>
              <a:t>ОПРОС № </a:t>
            </a:r>
            <a:r>
              <a:rPr lang="ru-RU" altLang="ru-RU" sz="2800" b="1">
                <a:solidFill>
                  <a:srgbClr val="C00000"/>
                </a:solidFill>
                <a:sym typeface="+mn-ea"/>
              </a:rPr>
              <a:t>11.</a:t>
            </a:r>
          </a:p>
          <a:p>
            <a:pPr algn="ctr"/>
            <a:endParaRPr lang="ru-RU" altLang="ru-RU" sz="2800" b="1">
              <a:solidFill>
                <a:srgbClr val="C00000"/>
              </a:solidFill>
              <a:sym typeface="+mn-ea"/>
            </a:endParaRPr>
          </a:p>
          <a:p>
            <a:pPr algn="ctr"/>
            <a:r>
              <a:rPr lang="ru-RU" altLang="ru-RU" sz="2400" b="1" i="1">
                <a:solidFill>
                  <a:srgbClr val="C00000"/>
                </a:solidFill>
                <a:sym typeface="+mn-ea"/>
              </a:rPr>
              <a:t>Порядок получения в организации СИЗ</a:t>
            </a:r>
            <a:br>
              <a:rPr lang="ru-RU" altLang="ru-RU" sz="2400" b="1" i="1">
                <a:solidFill>
                  <a:srgbClr val="C00000"/>
                </a:solidFill>
                <a:sym typeface="+mn-ea"/>
              </a:rPr>
            </a:br>
            <a:r>
              <a:rPr lang="ru-RU" altLang="ru-RU" sz="2400" b="1" i="1">
                <a:solidFill>
                  <a:srgbClr val="C00000"/>
                </a:solidFill>
                <a:sym typeface="+mn-ea"/>
              </a:rPr>
              <a:t> в случае аварии с выбросом АХОВ. </a:t>
            </a:r>
          </a:p>
          <a:p>
            <a:pPr algn="ctr"/>
            <a:endParaRPr lang="ru-RU" altLang="ru-RU" sz="2400" b="1" i="1">
              <a:solidFill>
                <a:srgbClr val="C00000"/>
              </a:solidFill>
              <a:sym typeface="+mn-ea"/>
            </a:endParaRPr>
          </a:p>
          <a:p>
            <a:pPr algn="ctr"/>
            <a:r>
              <a:rPr lang="ru-RU" altLang="ru-RU" sz="2400" b="1" i="1">
                <a:solidFill>
                  <a:srgbClr val="C00000"/>
                </a:solidFill>
                <a:sym typeface="+mn-ea"/>
              </a:rPr>
              <a:t> Место нахождения пункта выдачи СИЗ.</a:t>
            </a:r>
            <a:endParaRPr lang="ru-RU" altLang="en-US" sz="2400" i="1">
              <a:solidFill>
                <a:srgbClr val="C00000"/>
              </a:solidFill>
              <a:latin typeface="Calibri"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Рисунок 1"/>
          <p:cNvPicPr>
            <a:picLocks noChangeAspect="1" noChangeArrowheads="1"/>
          </p:cNvPicPr>
          <p:nvPr/>
        </p:nvPicPr>
        <p:blipFill>
          <a:blip r:embed="rId2" cstate="print"/>
          <a:srcRect/>
          <a:stretch>
            <a:fillRect/>
          </a:stretch>
        </p:blipFill>
        <p:spPr bwMode="auto">
          <a:xfrm>
            <a:off x="334963" y="250825"/>
            <a:ext cx="8550275" cy="64135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Рисунок 2"/>
          <p:cNvPicPr>
            <a:picLocks noChangeAspect="1" noChangeArrowheads="1"/>
          </p:cNvPicPr>
          <p:nvPr/>
        </p:nvPicPr>
        <p:blipFill>
          <a:blip r:embed="rId2" cstate="print"/>
          <a:srcRect/>
          <a:stretch>
            <a:fillRect/>
          </a:stretch>
        </p:blipFill>
        <p:spPr bwMode="auto">
          <a:xfrm>
            <a:off x="3275013" y="1700213"/>
            <a:ext cx="5868987" cy="3914775"/>
          </a:xfrm>
          <a:prstGeom prst="rect">
            <a:avLst/>
          </a:prstGeom>
          <a:noFill/>
          <a:ln w="9525">
            <a:solidFill>
              <a:srgbClr val="FF0000"/>
            </a:solidFill>
            <a:miter lim="800000"/>
            <a:headEnd/>
            <a:tailEnd/>
          </a:ln>
        </p:spPr>
      </p:pic>
      <p:pic>
        <p:nvPicPr>
          <p:cNvPr id="69635" name="Рисунок 4"/>
          <p:cNvPicPr>
            <a:picLocks noChangeAspect="1" noChangeArrowheads="1"/>
          </p:cNvPicPr>
          <p:nvPr/>
        </p:nvPicPr>
        <p:blipFill>
          <a:blip r:embed="rId3" cstate="print"/>
          <a:srcRect/>
          <a:stretch>
            <a:fillRect/>
          </a:stretch>
        </p:blipFill>
        <p:spPr bwMode="auto">
          <a:xfrm>
            <a:off x="177800" y="2984500"/>
            <a:ext cx="5553075" cy="3698875"/>
          </a:xfrm>
          <a:prstGeom prst="rect">
            <a:avLst/>
          </a:prstGeom>
          <a:noFill/>
          <a:ln w="9525">
            <a:solidFill>
              <a:srgbClr val="FF0000"/>
            </a:solidFill>
            <a:miter lim="800000"/>
            <a:headEnd/>
            <a:tailEnd/>
          </a:ln>
        </p:spPr>
      </p:pic>
      <p:sp>
        <p:nvSpPr>
          <p:cNvPr id="69636" name="Прямоугольник 3"/>
          <p:cNvSpPr>
            <a:spLocks noChangeArrowheads="1"/>
          </p:cNvSpPr>
          <p:nvPr/>
        </p:nvSpPr>
        <p:spPr bwMode="auto">
          <a:xfrm>
            <a:off x="539750" y="188913"/>
            <a:ext cx="8208963" cy="1570037"/>
          </a:xfrm>
          <a:prstGeom prst="rect">
            <a:avLst/>
          </a:prstGeom>
          <a:noFill/>
          <a:ln w="9525">
            <a:noFill/>
            <a:miter lim="800000"/>
            <a:headEnd/>
            <a:tailEnd/>
          </a:ln>
        </p:spPr>
        <p:txBody>
          <a:bodyPr>
            <a:spAutoFit/>
          </a:bodyPr>
          <a:lstStyle/>
          <a:p>
            <a:r>
              <a:rPr lang="ru-RU" altLang="ru-RU" sz="2400" b="1">
                <a:solidFill>
                  <a:srgbClr val="C00000"/>
                </a:solidFill>
              </a:rPr>
              <a:t>СИЗ – средства индивидуальной защиты*</a:t>
            </a:r>
          </a:p>
          <a:p>
            <a:endParaRPr lang="ru-RU" altLang="ru-RU" sz="2400" b="1">
              <a:solidFill>
                <a:srgbClr val="C00000"/>
              </a:solidFill>
            </a:endParaRPr>
          </a:p>
          <a:p>
            <a:r>
              <a:rPr lang="ru-RU" altLang="ru-RU" sz="2400" b="1">
                <a:solidFill>
                  <a:srgbClr val="C00000"/>
                </a:solidFill>
              </a:rPr>
              <a:t>*накопление, хранение и поддержание в технической готовности</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Изображение 3" descr="IMG_256"/>
          <p:cNvPicPr>
            <a:picLocks noChangeAspect="1" noChangeArrowheads="1"/>
          </p:cNvPicPr>
          <p:nvPr/>
        </p:nvPicPr>
        <p:blipFill>
          <a:blip r:embed="rId2" cstate="print"/>
          <a:srcRect/>
          <a:stretch>
            <a:fillRect/>
          </a:stretch>
        </p:blipFill>
        <p:spPr bwMode="auto">
          <a:xfrm>
            <a:off x="250825" y="1844675"/>
            <a:ext cx="8713788" cy="4679950"/>
          </a:xfrm>
          <a:prstGeom prst="rect">
            <a:avLst/>
          </a:prstGeom>
          <a:noFill/>
          <a:ln w="9525">
            <a:noFill/>
            <a:miter lim="800000"/>
            <a:headEnd/>
            <a:tailEnd/>
          </a:ln>
        </p:spPr>
      </p:pic>
      <p:sp>
        <p:nvSpPr>
          <p:cNvPr id="70659" name="Прямоугольник 3"/>
          <p:cNvSpPr>
            <a:spLocks noChangeArrowheads="1"/>
          </p:cNvSpPr>
          <p:nvPr/>
        </p:nvSpPr>
        <p:spPr bwMode="auto">
          <a:xfrm>
            <a:off x="250825" y="188913"/>
            <a:ext cx="8642350" cy="830262"/>
          </a:xfrm>
          <a:prstGeom prst="rect">
            <a:avLst/>
          </a:prstGeom>
          <a:noFill/>
          <a:ln w="9525">
            <a:noFill/>
            <a:miter lim="800000"/>
            <a:headEnd/>
            <a:tailEnd/>
          </a:ln>
        </p:spPr>
        <p:txBody>
          <a:bodyPr>
            <a:spAutoFit/>
          </a:bodyPr>
          <a:lstStyle/>
          <a:p>
            <a:r>
              <a:rPr lang="ru-RU" altLang="ru-RU" sz="2400" b="1">
                <a:solidFill>
                  <a:srgbClr val="C00000"/>
                </a:solidFill>
              </a:rPr>
              <a:t>Имущество периодически подвергается лабораторному контролю</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https://static.mchs.ru/upload/site2/iblock/725/725fb1d80c67e60a13addc9671db054b.jpg"/>
          <p:cNvPicPr>
            <a:picLocks noChangeAspect="1" noChangeArrowheads="1"/>
          </p:cNvPicPr>
          <p:nvPr/>
        </p:nvPicPr>
        <p:blipFill>
          <a:blip r:embed="rId2" cstate="print"/>
          <a:srcRect/>
          <a:stretch>
            <a:fillRect/>
          </a:stretch>
        </p:blipFill>
        <p:spPr bwMode="auto">
          <a:xfrm>
            <a:off x="0" y="1196975"/>
            <a:ext cx="9144000" cy="5661025"/>
          </a:xfrm>
          <a:prstGeom prst="rect">
            <a:avLst/>
          </a:prstGeom>
          <a:noFill/>
          <a:ln w="9525">
            <a:noFill/>
            <a:miter lim="800000"/>
            <a:headEnd/>
            <a:tailEnd/>
          </a:ln>
        </p:spPr>
      </p:pic>
      <p:sp>
        <p:nvSpPr>
          <p:cNvPr id="71683" name="Прямоугольник 2"/>
          <p:cNvSpPr>
            <a:spLocks noChangeArrowheads="1"/>
          </p:cNvSpPr>
          <p:nvPr/>
        </p:nvSpPr>
        <p:spPr bwMode="auto">
          <a:xfrm>
            <a:off x="468313" y="188913"/>
            <a:ext cx="8496300" cy="830262"/>
          </a:xfrm>
          <a:prstGeom prst="rect">
            <a:avLst/>
          </a:prstGeom>
          <a:noFill/>
          <a:ln w="9525">
            <a:noFill/>
            <a:miter lim="800000"/>
            <a:headEnd/>
            <a:tailEnd/>
          </a:ln>
        </p:spPr>
        <p:txBody>
          <a:bodyPr>
            <a:spAutoFit/>
          </a:bodyPr>
          <a:lstStyle/>
          <a:p>
            <a:r>
              <a:rPr lang="ru-RU" altLang="ru-RU" sz="2400" b="1">
                <a:solidFill>
                  <a:srgbClr val="C00000"/>
                </a:solidFill>
              </a:rPr>
              <a:t>В организации создается пункт выдачи СИЗ, назначается ответственное лицо за выдачу СИЗ</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Изображение 1" descr="V60p31IQPVI"/>
          <p:cNvPicPr>
            <a:picLocks noChangeAspect="1" noChangeArrowheads="1"/>
          </p:cNvPicPr>
          <p:nvPr/>
        </p:nvPicPr>
        <p:blipFill>
          <a:blip r:embed="rId2" cstate="print"/>
          <a:srcRect/>
          <a:stretch>
            <a:fillRect/>
          </a:stretch>
        </p:blipFill>
        <p:spPr bwMode="auto">
          <a:xfrm>
            <a:off x="1042988" y="2247900"/>
            <a:ext cx="3313112" cy="4349750"/>
          </a:xfrm>
          <a:prstGeom prst="rect">
            <a:avLst/>
          </a:prstGeom>
          <a:noFill/>
          <a:ln w="9525">
            <a:noFill/>
            <a:miter lim="800000"/>
            <a:headEnd/>
            <a:tailEnd/>
          </a:ln>
        </p:spPr>
      </p:pic>
      <p:sp>
        <p:nvSpPr>
          <p:cNvPr id="8195" name="Текстовое поле 99"/>
          <p:cNvSpPr txBox="1">
            <a:spLocks noChangeArrowheads="1"/>
          </p:cNvSpPr>
          <p:nvPr/>
        </p:nvSpPr>
        <p:spPr bwMode="auto">
          <a:xfrm>
            <a:off x="4716463" y="2708275"/>
            <a:ext cx="3697287" cy="1754188"/>
          </a:xfrm>
          <a:prstGeom prst="rect">
            <a:avLst/>
          </a:prstGeom>
          <a:noFill/>
          <a:ln w="9525">
            <a:noFill/>
            <a:miter lim="800000"/>
            <a:headEnd/>
            <a:tailEnd/>
          </a:ln>
        </p:spPr>
        <p:txBody>
          <a:bodyPr>
            <a:spAutoFit/>
          </a:bodyPr>
          <a:lstStyle/>
          <a:p>
            <a:pPr algn="ctr">
              <a:lnSpc>
                <a:spcPct val="150000"/>
              </a:lnSpc>
            </a:pPr>
            <a:r>
              <a:rPr lang="en-US" altLang="ru-RU" sz="4800">
                <a:latin typeface="Times New Roman" pitchFamily="18" charset="0"/>
                <a:ea typeface="SimSun" pitchFamily="2" charset="-122"/>
              </a:rPr>
              <a:t> </a:t>
            </a:r>
            <a:r>
              <a:rPr lang="ru-RU" altLang="ru-RU" sz="2400" b="1">
                <a:solidFill>
                  <a:srgbClr val="C00000"/>
                </a:solidFill>
                <a:ea typeface="SimSun" pitchFamily="2" charset="-122"/>
              </a:rPr>
              <a:t>Действует</a:t>
            </a:r>
            <a:r>
              <a:rPr lang="en-US" altLang="ru-RU" sz="2400" b="1">
                <a:solidFill>
                  <a:srgbClr val="C00000"/>
                </a:solidFill>
                <a:ea typeface="SimSun" pitchFamily="2" charset="-122"/>
              </a:rPr>
              <a:t> </a:t>
            </a:r>
          </a:p>
          <a:p>
            <a:pPr algn="ctr">
              <a:lnSpc>
                <a:spcPct val="150000"/>
              </a:lnSpc>
            </a:pPr>
            <a:r>
              <a:rPr lang="ru-RU" altLang="ru-RU" sz="2400" b="1">
                <a:solidFill>
                  <a:srgbClr val="C00000"/>
                </a:solidFill>
                <a:ea typeface="SimSun" pitchFamily="2" charset="-122"/>
              </a:rPr>
              <a:t>с 01 января</a:t>
            </a:r>
            <a:r>
              <a:rPr lang="en-US" altLang="ru-RU" sz="2400" b="1">
                <a:solidFill>
                  <a:srgbClr val="C00000"/>
                </a:solidFill>
                <a:ea typeface="SimSun" pitchFamily="2" charset="-122"/>
              </a:rPr>
              <a:t> 2021 г</a:t>
            </a:r>
            <a:r>
              <a:rPr lang="ru-RU" altLang="ru-RU" sz="2400" b="1">
                <a:solidFill>
                  <a:srgbClr val="C00000"/>
                </a:solidFill>
                <a:ea typeface="SimSun" pitchFamily="2" charset="-122"/>
              </a:rPr>
              <a:t>.</a:t>
            </a:r>
            <a:endParaRPr lang="en-US" altLang="en-US" sz="2400" b="1">
              <a:solidFill>
                <a:srgbClr val="C00000"/>
              </a:solidFill>
              <a:ea typeface="SimSun" pitchFamily="2" charset="-122"/>
            </a:endParaRPr>
          </a:p>
        </p:txBody>
      </p:sp>
      <p:sp>
        <p:nvSpPr>
          <p:cNvPr id="8196" name="Прямоугольник 1"/>
          <p:cNvSpPr>
            <a:spLocks noChangeArrowheads="1"/>
          </p:cNvSpPr>
          <p:nvPr/>
        </p:nvSpPr>
        <p:spPr bwMode="auto">
          <a:xfrm>
            <a:off x="0" y="333375"/>
            <a:ext cx="9090025" cy="1754188"/>
          </a:xfrm>
          <a:prstGeom prst="rect">
            <a:avLst/>
          </a:prstGeom>
          <a:noFill/>
          <a:ln w="9525">
            <a:noFill/>
            <a:miter lim="800000"/>
            <a:headEnd/>
            <a:tailEnd/>
          </a:ln>
        </p:spPr>
        <p:txBody>
          <a:bodyPr>
            <a:spAutoFit/>
          </a:bodyPr>
          <a:lstStyle/>
          <a:p>
            <a:pPr algn="ctr"/>
            <a:r>
              <a:rPr lang="ru-RU" altLang="zh-CN" sz="2400" b="1">
                <a:solidFill>
                  <a:srgbClr val="C00000"/>
                </a:solidFill>
              </a:rPr>
              <a:t>Постановление Правительства РФ от </a:t>
            </a:r>
            <a:r>
              <a:rPr lang="en-US" altLang="zh-CN" sz="2400" b="1">
                <a:solidFill>
                  <a:srgbClr val="C00000"/>
                </a:solidFill>
              </a:rPr>
              <a:t>18.09.</a:t>
            </a:r>
            <a:r>
              <a:rPr lang="ru-RU" altLang="zh-CN" sz="2400" b="1">
                <a:solidFill>
                  <a:srgbClr val="C00000"/>
                </a:solidFill>
              </a:rPr>
              <a:t>20</a:t>
            </a:r>
            <a:r>
              <a:rPr lang="en-US" altLang="zh-CN" sz="2400" b="1">
                <a:solidFill>
                  <a:srgbClr val="C00000"/>
                </a:solidFill>
              </a:rPr>
              <a:t>20</a:t>
            </a:r>
            <a:r>
              <a:rPr lang="ru-RU" altLang="zh-CN" sz="2400" b="1">
                <a:solidFill>
                  <a:srgbClr val="C00000"/>
                </a:solidFill>
              </a:rPr>
              <a:t>  </a:t>
            </a:r>
            <a:r>
              <a:rPr lang="ru-RU" altLang="zh-CN" sz="2400" b="1">
                <a:solidFill>
                  <a:srgbClr val="C00000"/>
                </a:solidFill>
                <a:latin typeface="Times New Roman" pitchFamily="18" charset="0"/>
              </a:rPr>
              <a:t>№</a:t>
            </a:r>
            <a:r>
              <a:rPr lang="ru-RU" altLang="zh-CN" sz="2400" b="1">
                <a:solidFill>
                  <a:srgbClr val="C00000"/>
                </a:solidFill>
              </a:rPr>
              <a:t> 1485</a:t>
            </a:r>
          </a:p>
          <a:p>
            <a:pPr algn="ctr"/>
            <a:endParaRPr lang="ru-RU" altLang="zh-CN" sz="2400" b="1">
              <a:solidFill>
                <a:srgbClr val="C00000"/>
              </a:solidFill>
            </a:endParaRPr>
          </a:p>
          <a:p>
            <a:pPr algn="ctr"/>
            <a:r>
              <a:rPr lang="ru-RU" altLang="ru-RU" sz="2000" i="1">
                <a:solidFill>
                  <a:srgbClr val="C00000"/>
                </a:solidFill>
              </a:rPr>
              <a:t>«Об утверждении Положения о подготовке граждан РФ, иностранных граждан и лиц без гражданства в области защиты от ЧС природного и техногенного характера»</a:t>
            </a:r>
            <a:r>
              <a:rPr lang="ru-RU" altLang="zh-CN" sz="2000" i="1">
                <a:solidFill>
                  <a:srgbClr val="C00000"/>
                </a:solidFill>
              </a:rPr>
              <a: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Текстовое поле 1"/>
          <p:cNvSpPr txBox="1">
            <a:spLocks noChangeArrowheads="1"/>
          </p:cNvSpPr>
          <p:nvPr/>
        </p:nvSpPr>
        <p:spPr bwMode="auto">
          <a:xfrm>
            <a:off x="971550" y="1196975"/>
            <a:ext cx="7488238" cy="2062163"/>
          </a:xfrm>
          <a:prstGeom prst="rect">
            <a:avLst/>
          </a:prstGeom>
          <a:noFill/>
          <a:ln w="9525">
            <a:noFill/>
            <a:miter lim="800000"/>
            <a:headEnd/>
            <a:tailEnd/>
          </a:ln>
        </p:spPr>
        <p:txBody>
          <a:bodyPr>
            <a:spAutoFit/>
          </a:bodyPr>
          <a:lstStyle/>
          <a:p>
            <a:pPr algn="ctr"/>
            <a:r>
              <a:rPr lang="ru-RU" altLang="ru-RU" sz="2800" b="1">
                <a:solidFill>
                  <a:srgbClr val="C00000"/>
                </a:solidFill>
                <a:sym typeface="+mn-ea"/>
              </a:rPr>
              <a:t>В</a:t>
            </a:r>
            <a:r>
              <a:rPr lang="ru-RU" altLang="zh-CN" sz="2800" b="1">
                <a:solidFill>
                  <a:srgbClr val="C00000"/>
                </a:solidFill>
                <a:sym typeface="+mn-ea"/>
              </a:rPr>
              <a:t>ОПРОС № </a:t>
            </a:r>
            <a:r>
              <a:rPr lang="ru-RU" altLang="ru-RU" sz="2800" b="1">
                <a:solidFill>
                  <a:srgbClr val="C00000"/>
                </a:solidFill>
                <a:sym typeface="+mn-ea"/>
              </a:rPr>
              <a:t>6.</a:t>
            </a:r>
          </a:p>
          <a:p>
            <a:pPr algn="ctr"/>
            <a:endParaRPr lang="ru-RU" altLang="ru-RU" sz="2800" b="1">
              <a:solidFill>
                <a:srgbClr val="C00000"/>
              </a:solidFill>
              <a:sym typeface="+mn-ea"/>
            </a:endParaRPr>
          </a:p>
          <a:p>
            <a:pPr algn="ctr"/>
            <a:r>
              <a:rPr lang="ru-RU" altLang="ru-RU" sz="2400" b="1" i="1">
                <a:solidFill>
                  <a:srgbClr val="C00000"/>
                </a:solidFill>
                <a:sym typeface="+mn-ea"/>
              </a:rPr>
              <a:t>Порядок действий работника организации при получении единого сигнала оповещения</a:t>
            </a:r>
            <a:endParaRPr lang="ru-RU" altLang="ru-RU" sz="2400" b="1" i="1">
              <a:solidFill>
                <a:srgbClr val="00B050"/>
              </a:solidFill>
            </a:endParaRPr>
          </a:p>
          <a:p>
            <a:pPr algn="ctr"/>
            <a:r>
              <a:rPr lang="ru-RU" altLang="ru-RU" sz="2400" b="1" i="1">
                <a:solidFill>
                  <a:srgbClr val="C00000"/>
                </a:solidFill>
                <a:sym typeface="+mn-ea"/>
              </a:rPr>
              <a:t>«Внимание всем!» на рабочем месте.</a:t>
            </a:r>
            <a:endParaRPr lang="ru-RU" altLang="en-US" sz="2400" i="1">
              <a:solidFill>
                <a:srgbClr val="C00000"/>
              </a:solidFill>
              <a:latin typeface="Calibri"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p:cNvSpPr>
          <p:nvPr>
            <p:ph idx="1"/>
          </p:nvPr>
        </p:nvSpPr>
        <p:spPr>
          <a:xfrm>
            <a:off x="179512" y="4437112"/>
            <a:ext cx="6267643" cy="1800200"/>
          </a:xfrm>
          <a:solidFill>
            <a:schemeClr val="bg2">
              <a:lumMod val="90000"/>
            </a:schemeClr>
          </a:solidFill>
          <a:effectLst>
            <a:innerShdw blurRad="114300">
              <a:prstClr val="black"/>
            </a:innerShdw>
          </a:effectLst>
          <a:extLst/>
        </p:spPr>
        <p:txBody>
          <a:bodyPr lIns="90000" tIns="46800" rIns="90000" bIns="46800"/>
          <a:lstStyle/>
          <a:p>
            <a:pPr marL="3175" indent="9525" eaLnBrk="1" hangingPunct="1">
              <a:buFont typeface="Arial" pitchFamily="34" charset="0"/>
              <a:buNone/>
              <a:defRPr/>
            </a:pPr>
            <a:r>
              <a:rPr lang="en-US" altLang="x-none" sz="2400" b="1" noProof="1" smtClean="0">
                <a:solidFill>
                  <a:srgbClr val="C00000"/>
                </a:solidFill>
                <a:sym typeface="+mn-ea"/>
              </a:rPr>
              <a:t>СИСТЕМА ОПОВЕЩЕНИЯ</a:t>
            </a:r>
            <a:r>
              <a:rPr lang="ru-RU" altLang="x-none" sz="2400" b="1" noProof="1" smtClean="0">
                <a:solidFill>
                  <a:srgbClr val="C00000"/>
                </a:solidFill>
                <a:sym typeface="+mn-ea"/>
              </a:rPr>
              <a:t> </a:t>
            </a:r>
            <a:r>
              <a:rPr lang="ru-RU" altLang="x-none" sz="2400" b="1" noProof="1" smtClean="0">
                <a:sym typeface="+mn-ea"/>
              </a:rPr>
              <a:t>- </a:t>
            </a:r>
            <a:r>
              <a:rPr lang="ru-RU" sz="2000" b="1" i="1" dirty="0" smtClean="0">
                <a:latin typeface="Arial" pitchFamily="34" charset="0"/>
                <a:cs typeface="Arial" pitchFamily="34" charset="0"/>
              </a:rPr>
              <a:t>это совокупность средств и способов своевременного доведения информации и звуковых сигналов, предназначенных для оповещения населения об угрозе или о возникновении Ч</a:t>
            </a:r>
            <a:r>
              <a:rPr lang="ru-RU" sz="2400" b="1" dirty="0" smtClean="0"/>
              <a:t>С</a:t>
            </a:r>
            <a:endParaRPr lang="en-US" altLang="x-none" sz="2400" b="1" i="1" noProof="1">
              <a:latin typeface="Arial" pitchFamily="34" charset="0"/>
              <a:cs typeface="Arial" pitchFamily="34" charset="0"/>
            </a:endParaRPr>
          </a:p>
        </p:txBody>
      </p:sp>
      <p:sp>
        <p:nvSpPr>
          <p:cNvPr id="73733" name="Номер слайда 17"/>
          <p:cNvSpPr>
            <a:spLocks noGrp="1" noChangeArrowheads="1"/>
          </p:cNvSpPr>
          <p:nvPr>
            <p:ph type="sldNum" sz="quarter" idx="12"/>
          </p:nvPr>
        </p:nvSpPr>
        <p:spPr bwMode="auto">
          <a:xfrm>
            <a:off x="457200" y="6356350"/>
            <a:ext cx="2133600" cy="365125"/>
          </a:xfrm>
          <a:noFill/>
          <a:ln>
            <a:miter lim="800000"/>
            <a:headEnd/>
            <a:tailEnd/>
          </a:ln>
        </p:spPr>
        <p:txBody>
          <a:bodyPr lIns="90000" tIns="46800" rIns="90000" bIns="46800" anchor="b"/>
          <a:lstStyle/>
          <a:p>
            <a:pPr defTabSz="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95E0BF7-E41C-4B49-BD40-E3872161CF6D}" type="slidenum">
              <a:rPr lang="ru-RU" altLang="en-US" sz="1400" smtClean="0">
                <a:solidFill>
                  <a:srgbClr val="FFFFFF"/>
                </a:solidFill>
              </a:rPr>
              <a:pPr defTabSz="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71</a:t>
            </a:fld>
            <a:endParaRPr lang="ru-RU" altLang="en-US" sz="1400" smtClean="0">
              <a:solidFill>
                <a:srgbClr val="FFFFFF"/>
              </a:solidFill>
            </a:endParaRPr>
          </a:p>
        </p:txBody>
      </p:sp>
      <p:pic>
        <p:nvPicPr>
          <p:cNvPr id="73734" name="Picture 8" descr="01 jpg"/>
          <p:cNvPicPr>
            <a:picLocks noChangeAspect="1" noChangeArrowheads="1"/>
          </p:cNvPicPr>
          <p:nvPr/>
        </p:nvPicPr>
        <p:blipFill>
          <a:blip r:embed="rId3" cstate="print"/>
          <a:srcRect l="38976" t="39473" r="38976" b="27284"/>
          <a:stretch>
            <a:fillRect/>
          </a:stretch>
        </p:blipFill>
        <p:spPr bwMode="auto">
          <a:xfrm>
            <a:off x="250825" y="549275"/>
            <a:ext cx="2346325" cy="2513013"/>
          </a:xfrm>
          <a:prstGeom prst="rect">
            <a:avLst/>
          </a:prstGeom>
          <a:noFill/>
          <a:ln w="9525">
            <a:noFill/>
            <a:miter lim="800000"/>
            <a:headEnd/>
            <a:tailEnd/>
          </a:ln>
          <a:effectLst>
            <a:outerShdw dist="107763" dir="2700000" algn="ctr" rotWithShape="0">
              <a:srgbClr val="808080">
                <a:alpha val="50000"/>
              </a:srgbClr>
            </a:outerShdw>
          </a:effectLst>
        </p:spPr>
      </p:pic>
      <p:sp>
        <p:nvSpPr>
          <p:cNvPr id="33797" name="Прямоугольник 5"/>
          <p:cNvSpPr>
            <a:spLocks noChangeArrowheads="1"/>
          </p:cNvSpPr>
          <p:nvPr/>
        </p:nvSpPr>
        <p:spPr bwMode="auto">
          <a:xfrm>
            <a:off x="1547813" y="1557338"/>
            <a:ext cx="6192837" cy="658812"/>
          </a:xfrm>
          <a:prstGeom prst="rect">
            <a:avLst/>
          </a:prstGeom>
          <a:noFill/>
          <a:ln w="9525">
            <a:noFill/>
            <a:miter lim="800000"/>
          </a:ln>
        </p:spPr>
        <p:txBody>
          <a:bodyPr>
            <a:spAutoFit/>
          </a:bodyPr>
          <a:lstStyle/>
          <a:p>
            <a:pPr algn="ctr">
              <a:defRPr/>
            </a:pPr>
            <a:r>
              <a:rPr lang="ru-RU" altLang="zh-CN" sz="4000">
                <a:solidFill>
                  <a:srgbClr val="FFFF00"/>
                </a:solidFill>
                <a:effectLst>
                  <a:outerShdw blurRad="38100" dist="38100" dir="2700000" algn="tl">
                    <a:srgbClr val="C0C0C0"/>
                  </a:outerShdw>
                </a:effectLst>
              </a:rPr>
              <a:t> </a:t>
            </a:r>
            <a:endParaRPr lang="ru-RU" altLang="zh-CN" sz="4000">
              <a:solidFill>
                <a:srgbClr val="FFFF00"/>
              </a:solidFill>
              <a:effectLst>
                <a:outerShdw blurRad="38100" dist="38100" dir="2700000" algn="tl">
                  <a:srgbClr val="C0C0C0"/>
                </a:outerShdw>
              </a:effectLst>
              <a:latin typeface="Tahoma" pitchFamily="34" charset="0"/>
            </a:endParaRPr>
          </a:p>
        </p:txBody>
      </p:sp>
      <p:pic>
        <p:nvPicPr>
          <p:cNvPr id="73736" name="Picture 7" descr="4cd93a651dfc9"/>
          <p:cNvPicPr>
            <a:picLocks noChangeAspect="1" noChangeArrowheads="1"/>
          </p:cNvPicPr>
          <p:nvPr/>
        </p:nvPicPr>
        <p:blipFill>
          <a:blip r:embed="rId4" cstate="print">
            <a:clrChange>
              <a:clrFrom>
                <a:srgbClr val="FFFFFF"/>
              </a:clrFrom>
              <a:clrTo>
                <a:srgbClr val="FFFFFF">
                  <a:alpha val="0"/>
                </a:srgbClr>
              </a:clrTo>
            </a:clrChange>
            <a:lum bright="16000"/>
          </a:blip>
          <a:srcRect/>
          <a:stretch>
            <a:fillRect/>
          </a:stretch>
        </p:blipFill>
        <p:spPr bwMode="auto">
          <a:xfrm rot="-1102309">
            <a:off x="6556375" y="3998913"/>
            <a:ext cx="2109788" cy="1971675"/>
          </a:xfrm>
          <a:prstGeom prst="rect">
            <a:avLst/>
          </a:prstGeom>
          <a:noFill/>
          <a:ln w="9525">
            <a:noFill/>
            <a:miter lim="800000"/>
            <a:headEnd/>
            <a:tailEnd/>
          </a:ln>
        </p:spPr>
      </p:pic>
      <p:sp>
        <p:nvSpPr>
          <p:cNvPr id="3" name="Текстовое поле 2"/>
          <p:cNvSpPr txBox="1"/>
          <p:nvPr/>
        </p:nvSpPr>
        <p:spPr>
          <a:xfrm>
            <a:off x="2699792" y="188640"/>
            <a:ext cx="6293485" cy="3231654"/>
          </a:xfrm>
          <a:prstGeom prst="rect">
            <a:avLst/>
          </a:prstGeom>
          <a:solidFill>
            <a:schemeClr val="bg2">
              <a:lumMod val="90000"/>
            </a:schemeClr>
          </a:solidFill>
          <a:effectLst>
            <a:innerShdw blurRad="114300">
              <a:prstClr val="black"/>
            </a:innerShdw>
          </a:effectLst>
        </p:spPr>
        <p:txBody>
          <a:bodyPr>
            <a:spAutoFit/>
          </a:bodyPr>
          <a:lstStyle/>
          <a:p>
            <a:pPr>
              <a:defRPr/>
            </a:pPr>
            <a:r>
              <a:rPr lang="" altLang="en-US" sz="2400" b="1" noProof="1">
                <a:solidFill>
                  <a:srgbClr val="C00000"/>
                </a:solidFill>
                <a:cs typeface="Lucida Sans Unicode" panose="020B0602030504020204" pitchFamily="34" charset="0"/>
                <a:sym typeface="+mn-ea"/>
              </a:rPr>
              <a:t>ОПОВЕЩЕНИЕ </a:t>
            </a:r>
            <a:r>
              <a:rPr lang="" altLang="en-US" sz="2000" noProof="1">
                <a:cs typeface="Lucida Sans Unicode" panose="020B0602030504020204" pitchFamily="34" charset="0"/>
                <a:sym typeface="+mn-ea"/>
              </a:rPr>
              <a:t>-</a:t>
            </a:r>
            <a:r>
              <a:rPr lang="ru-RU" sz="2000" b="1" i="1" dirty="0"/>
              <a:t>это</a:t>
            </a:r>
            <a:r>
              <a:rPr lang="ru-RU" sz="2000" i="1" dirty="0"/>
              <a:t> </a:t>
            </a:r>
            <a:r>
              <a:rPr lang="ru-RU" sz="2000" b="1" i="1" dirty="0"/>
              <a:t>доведение </a:t>
            </a:r>
          </a:p>
          <a:p>
            <a:pPr>
              <a:defRPr/>
            </a:pPr>
            <a:r>
              <a:rPr lang="ru-RU" sz="2000" b="1" i="1" dirty="0"/>
              <a:t>до населения сигналов оповещения</a:t>
            </a:r>
          </a:p>
          <a:p>
            <a:pPr>
              <a:defRPr/>
            </a:pPr>
            <a:r>
              <a:rPr lang="ru-RU" sz="2000" b="1" i="1" dirty="0"/>
              <a:t> и экстренной информации об опасностях, возникающих при угрозе возникновения </a:t>
            </a:r>
          </a:p>
          <a:p>
            <a:pPr>
              <a:defRPr/>
            </a:pPr>
            <a:r>
              <a:rPr lang="ru-RU" sz="2000" b="1" i="1" dirty="0"/>
              <a:t>или возникновении чрезвычайных ситуаций природного и техногенного характера, </a:t>
            </a:r>
          </a:p>
          <a:p>
            <a:pPr>
              <a:defRPr/>
            </a:pPr>
            <a:r>
              <a:rPr lang="ru-RU" sz="2000" b="1" i="1" dirty="0"/>
              <a:t>а также при ведении военных действий </a:t>
            </a:r>
          </a:p>
          <a:p>
            <a:pPr>
              <a:defRPr/>
            </a:pPr>
            <a:r>
              <a:rPr lang="ru-RU" sz="2000" b="1" i="1" dirty="0"/>
              <a:t>или вследствие этих действий, о правилах поведения населения и необходимости проведения мероприятий по защите</a:t>
            </a:r>
            <a:endParaRPr lang="" altLang="en-US" sz="2000" b="1" i="1" noProof="1">
              <a:solidFill>
                <a:srgbClr val="00B050"/>
              </a:solidFill>
              <a:ea typeface="Lucida Sans Unicode" panose="020B0602030504020204" pitchFamily="34" charset="0"/>
              <a:sym typeface="+mn-ea"/>
            </a:endParaRP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8" descr="01 jpg"/>
          <p:cNvPicPr>
            <a:picLocks noChangeAspect="1" noChangeArrowheads="1"/>
          </p:cNvPicPr>
          <p:nvPr/>
        </p:nvPicPr>
        <p:blipFill>
          <a:blip r:embed="rId2" cstate="print"/>
          <a:srcRect l="38976" t="39473" r="38976" b="27284"/>
          <a:stretch>
            <a:fillRect/>
          </a:stretch>
        </p:blipFill>
        <p:spPr bwMode="auto">
          <a:xfrm>
            <a:off x="127000" y="127000"/>
            <a:ext cx="3184525" cy="3411538"/>
          </a:xfrm>
          <a:prstGeom prst="rect">
            <a:avLst/>
          </a:prstGeom>
          <a:noFill/>
          <a:ln w="9525">
            <a:noFill/>
            <a:miter lim="800000"/>
            <a:headEnd/>
            <a:tailEnd/>
          </a:ln>
          <a:effectLst>
            <a:outerShdw dist="107763" dir="2700000" algn="ctr" rotWithShape="0">
              <a:srgbClr val="808080">
                <a:alpha val="50000"/>
              </a:srgbClr>
            </a:outerShdw>
          </a:effectLst>
        </p:spPr>
      </p:pic>
      <p:pic>
        <p:nvPicPr>
          <p:cNvPr id="74755" name="Picture 7" descr="4cd93a651dfc9"/>
          <p:cNvPicPr>
            <a:picLocks noChangeAspect="1" noChangeArrowheads="1"/>
          </p:cNvPicPr>
          <p:nvPr/>
        </p:nvPicPr>
        <p:blipFill>
          <a:blip r:embed="rId3" cstate="print">
            <a:clrChange>
              <a:clrFrom>
                <a:srgbClr val="FFFFFF"/>
              </a:clrFrom>
              <a:clrTo>
                <a:srgbClr val="FFFFFF">
                  <a:alpha val="0"/>
                </a:srgbClr>
              </a:clrTo>
            </a:clrChange>
            <a:lum bright="16000"/>
          </a:blip>
          <a:srcRect/>
          <a:stretch>
            <a:fillRect/>
          </a:stretch>
        </p:blipFill>
        <p:spPr bwMode="auto">
          <a:xfrm rot="-1102309">
            <a:off x="4964113" y="1881188"/>
            <a:ext cx="3309937" cy="3095625"/>
          </a:xfrm>
          <a:prstGeom prst="rect">
            <a:avLst/>
          </a:prstGeom>
          <a:noFill/>
          <a:ln w="9525">
            <a:noFill/>
            <a:miter lim="800000"/>
            <a:headEnd/>
            <a:tailEnd/>
          </a:ln>
        </p:spPr>
      </p:pic>
      <p:sp>
        <p:nvSpPr>
          <p:cNvPr id="2" name="Прямоугольник 1"/>
          <p:cNvSpPr/>
          <p:nvPr/>
        </p:nvSpPr>
        <p:spPr>
          <a:xfrm>
            <a:off x="127000" y="3673475"/>
            <a:ext cx="3206750" cy="1279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sz="2800" b="1" noProof="1">
                <a:solidFill>
                  <a:srgbClr val="C00000"/>
                </a:solidFill>
              </a:rPr>
              <a:t>СИРЕНА ДЛЯ ПОДАЧИ СИГНАЛА С - 40</a:t>
            </a:r>
          </a:p>
        </p:txBody>
      </p:sp>
      <p:sp>
        <p:nvSpPr>
          <p:cNvPr id="4" name="Прямоугольник 3"/>
          <p:cNvSpPr/>
          <p:nvPr/>
        </p:nvSpPr>
        <p:spPr>
          <a:xfrm>
            <a:off x="5010150" y="5218113"/>
            <a:ext cx="3667125" cy="1281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sz="2800" b="1" noProof="1">
                <a:solidFill>
                  <a:srgbClr val="C00000"/>
                </a:solidFill>
              </a:rPr>
              <a:t>(ВАУ) ВЫНОСНОЕ АКУСТИЧЕСКОЕ УСТРОЙСТВО</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Box 1"/>
          <p:cNvSpPr txBox="1">
            <a:spLocks noChangeArrowheads="1"/>
          </p:cNvSpPr>
          <p:nvPr/>
        </p:nvSpPr>
        <p:spPr bwMode="auto">
          <a:xfrm>
            <a:off x="11113" y="320675"/>
            <a:ext cx="9144000" cy="2155825"/>
          </a:xfrm>
          <a:prstGeom prst="rect">
            <a:avLst/>
          </a:prstGeom>
          <a:noFill/>
          <a:ln w="9525">
            <a:noFill/>
            <a:miter lim="800000"/>
            <a:headEnd/>
            <a:tailEnd/>
          </a:ln>
        </p:spPr>
        <p:txBody>
          <a:bodyPr lIns="0" tIns="0" rIns="0" bIns="40083">
            <a:spAutoFit/>
          </a:bodyPr>
          <a:lstStyle/>
          <a:p>
            <a:pPr algn="ctr">
              <a:lnSpc>
                <a:spcPts val="3325"/>
              </a:lnSpc>
              <a:buClr>
                <a:srgbClr val="0BD0D9"/>
              </a:buClr>
              <a:buSzPct val="95000"/>
              <a:buFont typeface="Wingdings 2" pitchFamily="18" charset="2"/>
              <a:buNone/>
            </a:pPr>
            <a:r>
              <a:rPr lang="ru-RU" altLang="zh-CN" sz="2800" b="1">
                <a:solidFill>
                  <a:srgbClr val="C00000"/>
                </a:solidFill>
              </a:rPr>
              <a:t>Единый сигнал оповещения</a:t>
            </a:r>
          </a:p>
          <a:p>
            <a:pPr algn="ctr">
              <a:lnSpc>
                <a:spcPts val="3325"/>
              </a:lnSpc>
              <a:buClr>
                <a:srgbClr val="0BD0D9"/>
              </a:buClr>
              <a:buSzPct val="95000"/>
              <a:buFont typeface="Wingdings 2" pitchFamily="18" charset="2"/>
              <a:buNone/>
            </a:pPr>
            <a:r>
              <a:rPr lang="ru-RU" altLang="zh-CN" sz="2800">
                <a:solidFill>
                  <a:srgbClr val="C00000"/>
                </a:solidFill>
              </a:rPr>
              <a:t>«</a:t>
            </a:r>
            <a:r>
              <a:rPr lang="ru-RU" altLang="zh-CN" sz="2800" b="1">
                <a:solidFill>
                  <a:srgbClr val="C00000"/>
                </a:solidFill>
              </a:rPr>
              <a:t>ВНИМАНИЕ ВСЕМ!» </a:t>
            </a:r>
          </a:p>
          <a:p>
            <a:pPr algn="ctr">
              <a:lnSpc>
                <a:spcPts val="3325"/>
              </a:lnSpc>
              <a:buClr>
                <a:srgbClr val="0BD0D9"/>
              </a:buClr>
              <a:buSzPct val="95000"/>
              <a:buFont typeface="Wingdings 2" pitchFamily="18" charset="2"/>
              <a:buNone/>
            </a:pPr>
            <a:endParaRPr lang="ru-RU" altLang="en-US" sz="2400" b="1">
              <a:solidFill>
                <a:srgbClr val="C00000"/>
              </a:solidFill>
              <a:ea typeface="SimSun" pitchFamily="2" charset="-122"/>
            </a:endParaRPr>
          </a:p>
          <a:p>
            <a:pPr algn="ctr">
              <a:lnSpc>
                <a:spcPts val="3325"/>
              </a:lnSpc>
              <a:buClr>
                <a:srgbClr val="0BD0D9"/>
              </a:buClr>
              <a:buSzPct val="95000"/>
              <a:buFont typeface="Wingdings 2" pitchFamily="18" charset="2"/>
              <a:buNone/>
            </a:pPr>
            <a:r>
              <a:rPr lang="ru-RU" altLang="en-US" sz="2400" b="1">
                <a:ea typeface="SimSun" pitchFamily="2" charset="-122"/>
              </a:rPr>
              <a:t>подаётся перед началом оповещения с целью</a:t>
            </a:r>
          </a:p>
          <a:p>
            <a:pPr algn="ctr">
              <a:lnSpc>
                <a:spcPts val="3325"/>
              </a:lnSpc>
              <a:buClr>
                <a:srgbClr val="0BD0D9"/>
              </a:buClr>
              <a:buSzPct val="95000"/>
              <a:buFont typeface="Wingdings 2" pitchFamily="18" charset="2"/>
              <a:buNone/>
            </a:pPr>
            <a:r>
              <a:rPr lang="ru-RU" altLang="en-US" sz="2400" b="1">
                <a:ea typeface="SimSun" pitchFamily="2" charset="-122"/>
              </a:rPr>
              <a:t> привлечения внимания</a:t>
            </a:r>
          </a:p>
        </p:txBody>
      </p:sp>
      <p:sp>
        <p:nvSpPr>
          <p:cNvPr id="75779" name="Номер слайда 4"/>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a:buClr>
                <a:srgbClr val="0BD0D9"/>
              </a:buClr>
              <a:buSzPct val="95000"/>
              <a:buFont typeface="Wingdings 2" pitchFamily="18" charset="2"/>
              <a:buNone/>
            </a:pPr>
            <a:r>
              <a:rPr lang="ru-RU" altLang="ru-RU" sz="1100">
                <a:latin typeface="Constantia" pitchFamily="18" charset="0"/>
              </a:rPr>
              <a:t> </a:t>
            </a:r>
          </a:p>
        </p:txBody>
      </p:sp>
      <p:pic>
        <p:nvPicPr>
          <p:cNvPr id="75780" name="Picture 9"/>
          <p:cNvPicPr>
            <a:picLocks noChangeAspect="1" noChangeArrowheads="1"/>
          </p:cNvPicPr>
          <p:nvPr/>
        </p:nvPicPr>
        <p:blipFill>
          <a:blip r:embed="rId2" cstate="print"/>
          <a:srcRect/>
          <a:stretch>
            <a:fillRect/>
          </a:stretch>
        </p:blipFill>
        <p:spPr bwMode="auto">
          <a:xfrm>
            <a:off x="506413" y="2233613"/>
            <a:ext cx="8131175" cy="4589462"/>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Изображение 1"/>
          <p:cNvPicPr>
            <a:picLocks noChangeAspect="1" noChangeArrowheads="1"/>
          </p:cNvPicPr>
          <p:nvPr/>
        </p:nvPicPr>
        <p:blipFill>
          <a:blip r:embed="rId2" cstate="print"/>
          <a:srcRect/>
          <a:stretch>
            <a:fillRect/>
          </a:stretch>
        </p:blipFill>
        <p:spPr bwMode="auto">
          <a:xfrm>
            <a:off x="3175" y="3175"/>
            <a:ext cx="9140825" cy="6854825"/>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Изображение 3" descr="Заводской, фабричный гудок"/>
          <p:cNvPicPr>
            <a:picLocks noChangeAspect="1" noChangeArrowheads="1"/>
          </p:cNvPicPr>
          <p:nvPr/>
        </p:nvPicPr>
        <p:blipFill>
          <a:blip r:embed="rId2" cstate="print"/>
          <a:srcRect/>
          <a:stretch>
            <a:fillRect/>
          </a:stretch>
        </p:blipFill>
        <p:spPr bwMode="auto">
          <a:xfrm>
            <a:off x="-666750" y="3175"/>
            <a:ext cx="10404475" cy="6846888"/>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Изображение 1" descr="Подача звукового сигнала машиной"/>
          <p:cNvPicPr>
            <a:picLocks noChangeAspect="1" noChangeArrowheads="1"/>
          </p:cNvPicPr>
          <p:nvPr/>
        </p:nvPicPr>
        <p:blipFill>
          <a:blip r:embed="rId2" cstate="print"/>
          <a:srcRect/>
          <a:stretch>
            <a:fillRect/>
          </a:stretch>
        </p:blipFill>
        <p:spPr bwMode="auto">
          <a:xfrm>
            <a:off x="-47625" y="-465138"/>
            <a:ext cx="9880600" cy="7627938"/>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Изображение 1" descr="Тепловоз с гудком"/>
          <p:cNvPicPr>
            <a:picLocks noChangeAspect="1" noChangeArrowheads="1"/>
          </p:cNvPicPr>
          <p:nvPr/>
        </p:nvPicPr>
        <p:blipFill>
          <a:blip r:embed="rId2" cstate="print"/>
          <a:srcRect/>
          <a:stretch>
            <a:fillRect/>
          </a:stretch>
        </p:blipFill>
        <p:spPr bwMode="auto">
          <a:xfrm>
            <a:off x="3175" y="-19050"/>
            <a:ext cx="9137650" cy="68961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Изображение 1" descr="Машина оповещения"/>
          <p:cNvPicPr>
            <a:picLocks noChangeAspect="1" noChangeArrowheads="1"/>
          </p:cNvPicPr>
          <p:nvPr/>
        </p:nvPicPr>
        <p:blipFill>
          <a:blip r:embed="rId2" cstate="print"/>
          <a:srcRect/>
          <a:stretch>
            <a:fillRect/>
          </a:stretch>
        </p:blipFill>
        <p:spPr bwMode="auto">
          <a:xfrm>
            <a:off x="7938" y="-19050"/>
            <a:ext cx="9115425" cy="7467600"/>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Изображение 4" descr="depositphotos_121453866-stock-illustration-couple-watching-tv"/>
          <p:cNvPicPr>
            <a:picLocks noChangeAspect="1" noChangeArrowheads="1"/>
          </p:cNvPicPr>
          <p:nvPr/>
        </p:nvPicPr>
        <p:blipFill>
          <a:blip r:embed="rId2" cstate="print"/>
          <a:srcRect/>
          <a:stretch>
            <a:fillRect/>
          </a:stretch>
        </p:blipFill>
        <p:spPr bwMode="auto">
          <a:xfrm>
            <a:off x="6499225" y="787400"/>
            <a:ext cx="2638425" cy="1993900"/>
          </a:xfrm>
          <a:prstGeom prst="rect">
            <a:avLst/>
          </a:prstGeom>
          <a:noFill/>
          <a:ln w="9525">
            <a:noFill/>
            <a:miter lim="800000"/>
            <a:headEnd/>
            <a:tailEnd/>
          </a:ln>
        </p:spPr>
      </p:pic>
      <p:sp>
        <p:nvSpPr>
          <p:cNvPr id="8" name="Прямоугольник 7"/>
          <p:cNvSpPr/>
          <p:nvPr/>
        </p:nvSpPr>
        <p:spPr>
          <a:xfrm>
            <a:off x="282575" y="169863"/>
            <a:ext cx="8685213" cy="466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sz="2400" b="1" noProof="1">
                <a:solidFill>
                  <a:srgbClr val="C00000"/>
                </a:solidFill>
                <a:latin typeface="Times New Roman" pitchFamily="18" charset="0"/>
              </a:rPr>
              <a:t>Оповещение населения о чрезвычайных ситуациях</a:t>
            </a:r>
            <a:endParaRPr lang="ru-RU" altLang="en-US" sz="2400" b="1" noProof="1">
              <a:solidFill>
                <a:schemeClr val="tx1"/>
              </a:solidFill>
              <a:latin typeface="Times New Roman" pitchFamily="18" charset="0"/>
              <a:cs typeface="Times New Roman" pitchFamily="18" charset="0"/>
            </a:endParaRPr>
          </a:p>
        </p:txBody>
      </p:sp>
      <p:sp>
        <p:nvSpPr>
          <p:cNvPr id="9" name="Прямоугольник 8"/>
          <p:cNvSpPr/>
          <p:nvPr/>
        </p:nvSpPr>
        <p:spPr>
          <a:xfrm>
            <a:off x="6499225" y="2782888"/>
            <a:ext cx="2638425" cy="86836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sz="2000" b="1" i="1" noProof="1">
                <a:solidFill>
                  <a:srgbClr val="C00000"/>
                </a:solidFill>
                <a:latin typeface="Times New Roman" pitchFamily="18" charset="0"/>
              </a:rPr>
              <a:t>Прослушивание</a:t>
            </a:r>
            <a:r>
              <a:rPr lang="ru-RU" altLang="en-US" sz="2000" b="1" noProof="1">
                <a:solidFill>
                  <a:schemeClr val="tx1"/>
                </a:solidFill>
                <a:latin typeface="Times New Roman" pitchFamily="18" charset="0"/>
              </a:rPr>
              <a:t> речевого сообщения  (до 5 минут)</a:t>
            </a:r>
            <a:endParaRPr lang="ru-RU" altLang="en-US" sz="2000" b="1" noProof="1">
              <a:solidFill>
                <a:schemeClr val="tx1"/>
              </a:solidFill>
              <a:latin typeface="Times New Roman" pitchFamily="18" charset="0"/>
              <a:cs typeface="Times New Roman" pitchFamily="18" charset="0"/>
            </a:endParaRPr>
          </a:p>
        </p:txBody>
      </p:sp>
      <p:pic>
        <p:nvPicPr>
          <p:cNvPr id="81925" name="Изображение 9" descr="сирена с-40"/>
          <p:cNvPicPr>
            <a:picLocks noChangeAspect="1" noChangeArrowheads="1"/>
          </p:cNvPicPr>
          <p:nvPr/>
        </p:nvPicPr>
        <p:blipFill>
          <a:blip r:embed="rId3" cstate="print"/>
          <a:srcRect/>
          <a:stretch>
            <a:fillRect/>
          </a:stretch>
        </p:blipFill>
        <p:spPr bwMode="auto">
          <a:xfrm>
            <a:off x="0" y="787400"/>
            <a:ext cx="2762250" cy="2058988"/>
          </a:xfrm>
          <a:prstGeom prst="rect">
            <a:avLst/>
          </a:prstGeom>
          <a:noFill/>
          <a:ln w="9525">
            <a:noFill/>
            <a:miter lim="800000"/>
            <a:headEnd/>
            <a:tailEnd/>
          </a:ln>
        </p:spPr>
      </p:pic>
      <p:pic>
        <p:nvPicPr>
          <p:cNvPr id="81926" name="Изображение 10" descr="получение сигнала"/>
          <p:cNvPicPr>
            <a:picLocks noChangeAspect="1" noChangeArrowheads="1"/>
          </p:cNvPicPr>
          <p:nvPr/>
        </p:nvPicPr>
        <p:blipFill>
          <a:blip r:embed="rId4" cstate="print"/>
          <a:srcRect/>
          <a:stretch>
            <a:fillRect/>
          </a:stretch>
        </p:blipFill>
        <p:spPr bwMode="auto">
          <a:xfrm>
            <a:off x="3235325" y="787400"/>
            <a:ext cx="2709863" cy="1993900"/>
          </a:xfrm>
          <a:prstGeom prst="rect">
            <a:avLst/>
          </a:prstGeom>
          <a:noFill/>
          <a:ln w="9525">
            <a:noFill/>
            <a:miter lim="800000"/>
            <a:headEnd/>
            <a:tailEnd/>
          </a:ln>
        </p:spPr>
      </p:pic>
      <p:sp>
        <p:nvSpPr>
          <p:cNvPr id="12" name="Прямоугольник 11"/>
          <p:cNvSpPr/>
          <p:nvPr/>
        </p:nvSpPr>
        <p:spPr>
          <a:xfrm>
            <a:off x="3235325" y="2781300"/>
            <a:ext cx="2708275" cy="8699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b="1" i="1" noProof="1">
                <a:solidFill>
                  <a:srgbClr val="C00000"/>
                </a:solidFill>
                <a:latin typeface="Times New Roman" pitchFamily="18" charset="0"/>
              </a:rPr>
              <a:t>Получение</a:t>
            </a:r>
            <a:r>
              <a:rPr lang="ru-RU" altLang="en-US" b="1" noProof="1">
                <a:solidFill>
                  <a:schemeClr val="tx1"/>
                </a:solidFill>
                <a:latin typeface="Times New Roman" pitchFamily="18" charset="0"/>
              </a:rPr>
              <a:t> населением сигнала «Внимание всем!»</a:t>
            </a:r>
            <a:r>
              <a:rPr lang="ru-RU" altLang="en-US" noProof="1">
                <a:solidFill>
                  <a:srgbClr val="FFFFFF"/>
                </a:solidFill>
              </a:rPr>
              <a:t>а</a:t>
            </a:r>
          </a:p>
        </p:txBody>
      </p:sp>
      <p:sp>
        <p:nvSpPr>
          <p:cNvPr id="13" name="Прямоугольник 12"/>
          <p:cNvSpPr/>
          <p:nvPr/>
        </p:nvSpPr>
        <p:spPr>
          <a:xfrm>
            <a:off x="0" y="2846388"/>
            <a:ext cx="2762250" cy="8699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b="1" i="1" noProof="1">
                <a:solidFill>
                  <a:srgbClr val="C00000"/>
                </a:solidFill>
                <a:latin typeface="Times New Roman" pitchFamily="18" charset="0"/>
              </a:rPr>
              <a:t>Включение</a:t>
            </a:r>
            <a:r>
              <a:rPr lang="ru-RU" altLang="en-US" b="1" noProof="1">
                <a:solidFill>
                  <a:schemeClr val="tx1"/>
                </a:solidFill>
                <a:latin typeface="Times New Roman" pitchFamily="18" charset="0"/>
              </a:rPr>
              <a:t> аппаратуры оповещения </a:t>
            </a:r>
          </a:p>
          <a:p>
            <a:pPr algn="ctr">
              <a:defRPr/>
            </a:pPr>
            <a:r>
              <a:rPr lang="ru-RU" altLang="en-US" b="1" noProof="1">
                <a:solidFill>
                  <a:schemeClr val="tx1"/>
                </a:solidFill>
                <a:latin typeface="Times New Roman" pitchFamily="18" charset="0"/>
              </a:rPr>
              <a:t>(до 2,45 минут)</a:t>
            </a:r>
            <a:endParaRPr lang="ru-RU" altLang="en-US" b="1" noProof="1">
              <a:solidFill>
                <a:schemeClr val="tx1"/>
              </a:solidFill>
              <a:latin typeface="Times New Roman" pitchFamily="18" charset="0"/>
              <a:cs typeface="Times New Roman" pitchFamily="18" charset="0"/>
            </a:endParaRPr>
          </a:p>
        </p:txBody>
      </p:sp>
      <p:sp>
        <p:nvSpPr>
          <p:cNvPr id="15" name="Стрелка вправо 14"/>
          <p:cNvSpPr/>
          <p:nvPr/>
        </p:nvSpPr>
        <p:spPr>
          <a:xfrm>
            <a:off x="2841625" y="1325563"/>
            <a:ext cx="244475" cy="1220787"/>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tLang="en-US" sz="1350"/>
          </a:p>
        </p:txBody>
      </p:sp>
      <p:sp>
        <p:nvSpPr>
          <p:cNvPr id="16" name="Стрелка вправо 15"/>
          <p:cNvSpPr/>
          <p:nvPr/>
        </p:nvSpPr>
        <p:spPr>
          <a:xfrm>
            <a:off x="6116638" y="1290638"/>
            <a:ext cx="244475" cy="1222375"/>
          </a:xfrm>
          <a:prstGeom prst="rightArrow">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ltLang="en-US" sz="1350"/>
          </a:p>
        </p:txBody>
      </p:sp>
      <p:pic>
        <p:nvPicPr>
          <p:cNvPr id="81931" name="Picture 15" descr="https://thumbs.dreamstime.com/b/%D0%B1%D0%BE%D1%81%D1%81-%D0%BE%D0%BA%D1%80%D1%83%D0%B6%D0%B0%D1%8E%D1%89%D0%B0%D1%8F-%D1%81%D1%80%D0%B5-%D0%B0-%D1%80%D0%B0%D0%B1%D0%BE%D1%82%D1%8B-%D0%B8%D1%80%D0%B5%D0%BA%D1%82%D0%BE%D1%80-%D0%B3-%D0%B0%D0%B2%D0%BD%D1%8B%D0%B9-%D0%B8%D1%81%D0%BF%D0%BE-%D0%BD%D0%B8%D1%82%D0%B5-%D1%8C%D0%BD%D1%8B%D0%B9-77973434.jpg"/>
          <p:cNvPicPr>
            <a:picLocks noChangeAspect="1" noChangeArrowheads="1"/>
          </p:cNvPicPr>
          <p:nvPr/>
        </p:nvPicPr>
        <p:blipFill>
          <a:blip r:embed="rId5" cstate="print"/>
          <a:srcRect/>
          <a:stretch>
            <a:fillRect/>
          </a:stretch>
        </p:blipFill>
        <p:spPr bwMode="auto">
          <a:xfrm>
            <a:off x="0" y="3933825"/>
            <a:ext cx="2627313" cy="2663825"/>
          </a:xfrm>
          <a:prstGeom prst="rect">
            <a:avLst/>
          </a:prstGeom>
          <a:noFill/>
          <a:ln w="9525">
            <a:noFill/>
            <a:miter lim="800000"/>
            <a:headEnd/>
            <a:tailEnd/>
          </a:ln>
        </p:spPr>
      </p:pic>
      <p:sp>
        <p:nvSpPr>
          <p:cNvPr id="81932" name="Прямоугольник 17"/>
          <p:cNvSpPr>
            <a:spLocks noChangeArrowheads="1"/>
          </p:cNvSpPr>
          <p:nvPr/>
        </p:nvSpPr>
        <p:spPr bwMode="auto">
          <a:xfrm rot="10800000" flipV="1">
            <a:off x="2700338" y="4437063"/>
            <a:ext cx="3600450" cy="1754187"/>
          </a:xfrm>
          <a:prstGeom prst="rect">
            <a:avLst/>
          </a:prstGeom>
          <a:noFill/>
          <a:ln w="9525">
            <a:noFill/>
            <a:miter lim="800000"/>
            <a:headEnd/>
            <a:tailEnd/>
          </a:ln>
        </p:spPr>
        <p:txBody>
          <a:bodyPr>
            <a:spAutoFit/>
          </a:bodyPr>
          <a:lstStyle/>
          <a:p>
            <a:pPr algn="just"/>
            <a:r>
              <a:rPr lang="ru-RU" altLang="ru-RU" b="1">
                <a:latin typeface="Times New Roman" pitchFamily="18" charset="0"/>
                <a:cs typeface="Times New Roman" pitchFamily="18" charset="0"/>
              </a:rPr>
              <a:t>На рабочем месте, работники организации могут получить информацию о случившейся ЧС от своего непосредственного начальника или по локальной системе оповещения</a:t>
            </a:r>
          </a:p>
        </p:txBody>
      </p:sp>
      <p:pic>
        <p:nvPicPr>
          <p:cNvPr id="81933" name="Picture 17" descr="https://moyaokruga.ru/img/image_big/5534609a-9ac5-4c42-ac3a-2af3198f6a87.jpg"/>
          <p:cNvPicPr>
            <a:picLocks noChangeAspect="1" noChangeArrowheads="1"/>
          </p:cNvPicPr>
          <p:nvPr/>
        </p:nvPicPr>
        <p:blipFill>
          <a:blip r:embed="rId6" cstate="print"/>
          <a:srcRect/>
          <a:stretch>
            <a:fillRect/>
          </a:stretch>
        </p:blipFill>
        <p:spPr bwMode="auto">
          <a:xfrm>
            <a:off x="6372225" y="3933825"/>
            <a:ext cx="2771775" cy="26638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
          <p:cNvSpPr>
            <a:spLocks noChangeArrowheads="1"/>
          </p:cNvSpPr>
          <p:nvPr/>
        </p:nvSpPr>
        <p:spPr bwMode="auto">
          <a:xfrm>
            <a:off x="2195735" y="1196752"/>
            <a:ext cx="1325880" cy="4824536"/>
          </a:xfrm>
          <a:prstGeom prst="chevron">
            <a:avLst>
              <a:gd name="adj" fmla="val 72557"/>
            </a:avLst>
          </a:prstGeom>
          <a:solidFill>
            <a:schemeClr val="bg2">
              <a:lumMod val="50000"/>
            </a:schemeClr>
          </a:solidFill>
          <a:ln w="9525">
            <a:noFill/>
            <a:miter lim="800000"/>
          </a:ln>
          <a:effectLst>
            <a:innerShdw blurRad="114300">
              <a:prstClr val="black"/>
            </a:innerShdw>
          </a:effectLst>
        </p:spPr>
        <p:txBody>
          <a:bodyPr wrap="none" anchor="ctr"/>
          <a:lstStyle/>
          <a:p>
            <a:pPr>
              <a:defRPr/>
            </a:pPr>
            <a:endParaRPr lang="" altLang="zh-CN" noProof="1">
              <a:latin typeface="Calibri" panose="020F0502020204030204" pitchFamily="34" charset="0"/>
            </a:endParaRPr>
          </a:p>
        </p:txBody>
      </p:sp>
      <p:sp>
        <p:nvSpPr>
          <p:cNvPr id="4" name="Oval 2"/>
          <p:cNvSpPr>
            <a:spLocks noChangeArrowheads="1"/>
          </p:cNvSpPr>
          <p:nvPr/>
        </p:nvSpPr>
        <p:spPr bwMode="auto">
          <a:xfrm>
            <a:off x="323215" y="980728"/>
            <a:ext cx="1763395" cy="5040560"/>
          </a:xfrm>
          <a:prstGeom prst="ellipse">
            <a:avLst/>
          </a:prstGeom>
          <a:noFill/>
          <a:ln w="9525">
            <a:noFill/>
            <a:round/>
          </a:ln>
        </p:spPr>
        <p:txBody>
          <a:bodyPr vert="vert270" wrap="none" anchor="ctr"/>
          <a:lstStyle/>
          <a:p>
            <a:pPr algn="ctr" fontAlgn="auto">
              <a:spcBef>
                <a:spcPts val="0"/>
              </a:spcBef>
              <a:spcAft>
                <a:spcPts val="0"/>
              </a:spcAft>
              <a:defRPr/>
            </a:pPr>
            <a:r>
              <a:rPr lang="ru-RU" sz="4000" b="1" dirty="0">
                <a:solidFill>
                  <a:srgbClr val="FF0000"/>
                </a:solidFill>
                <a:latin typeface="+mn-lt"/>
                <a:cs typeface="Arial" panose="020B0604020202020204" pitchFamily="34" charset="0"/>
              </a:rPr>
              <a:t>Подготовка </a:t>
            </a:r>
          </a:p>
          <a:p>
            <a:pPr algn="ctr" fontAlgn="auto">
              <a:spcBef>
                <a:spcPts val="0"/>
              </a:spcBef>
              <a:spcAft>
                <a:spcPts val="0"/>
              </a:spcAft>
              <a:defRPr/>
            </a:pPr>
            <a:r>
              <a:rPr lang="ru-RU" sz="4000" b="1" dirty="0">
                <a:solidFill>
                  <a:srgbClr val="FF0000"/>
                </a:solidFill>
                <a:latin typeface="+mn-lt"/>
                <a:cs typeface="Arial" panose="020B0604020202020204" pitchFamily="34" charset="0"/>
              </a:rPr>
              <a:t>работающего </a:t>
            </a:r>
          </a:p>
          <a:p>
            <a:pPr algn="ctr" fontAlgn="auto">
              <a:spcBef>
                <a:spcPts val="0"/>
              </a:spcBef>
              <a:spcAft>
                <a:spcPts val="0"/>
              </a:spcAft>
              <a:defRPr/>
            </a:pPr>
            <a:r>
              <a:rPr lang="ru-RU" sz="4000" b="1" dirty="0">
                <a:solidFill>
                  <a:srgbClr val="FF0000"/>
                </a:solidFill>
                <a:latin typeface="+mn-lt"/>
                <a:cs typeface="Arial" panose="020B0604020202020204" pitchFamily="34" charset="0"/>
              </a:rPr>
              <a:t>населения</a:t>
            </a:r>
          </a:p>
        </p:txBody>
      </p:sp>
      <p:sp>
        <p:nvSpPr>
          <p:cNvPr id="5" name="AutoShape 3"/>
          <p:cNvSpPr>
            <a:spLocks noChangeArrowheads="1"/>
          </p:cNvSpPr>
          <p:nvPr/>
        </p:nvSpPr>
        <p:spPr bwMode="auto">
          <a:xfrm>
            <a:off x="3541713" y="1052513"/>
            <a:ext cx="5602287" cy="936625"/>
          </a:xfrm>
          <a:prstGeom prst="actionButtonBlank">
            <a:avLst/>
          </a:prstGeom>
          <a:noFill/>
          <a:ln w="9525">
            <a:noFill/>
            <a:miter lim="800000"/>
            <a:headEnd/>
            <a:tailEnd/>
          </a:ln>
        </p:spPr>
        <p:txBody>
          <a:bodyPr wrap="none" anchor="ctr"/>
          <a:lstStyle/>
          <a:p>
            <a:pPr>
              <a:buSzPct val="85000"/>
            </a:pPr>
            <a:r>
              <a:rPr lang="ru-RU" altLang="zh-CN" sz="2400" b="1">
                <a:solidFill>
                  <a:srgbClr val="0000CC"/>
                </a:solidFill>
              </a:rPr>
              <a:t>Ежегодный инструктаж</a:t>
            </a:r>
            <a:r>
              <a:rPr lang="ru-RU" altLang="zh-CN" sz="2400">
                <a:solidFill>
                  <a:srgbClr val="0000CC"/>
                </a:solidFill>
              </a:rPr>
              <a:t> </a:t>
            </a:r>
          </a:p>
          <a:p>
            <a:pPr>
              <a:buSzPct val="85000"/>
            </a:pPr>
            <a:r>
              <a:rPr lang="ru-RU" altLang="zh-CN" sz="2400" b="1">
                <a:solidFill>
                  <a:srgbClr val="0000CC"/>
                </a:solidFill>
              </a:rPr>
              <a:t>по действиям в ЧС работников </a:t>
            </a:r>
          </a:p>
          <a:p>
            <a:pPr>
              <a:buSzPct val="85000"/>
            </a:pPr>
            <a:r>
              <a:rPr lang="ru-RU" altLang="zh-CN" sz="2400" b="1">
                <a:solidFill>
                  <a:srgbClr val="0000CC"/>
                </a:solidFill>
              </a:rPr>
              <a:t>организации </a:t>
            </a:r>
          </a:p>
          <a:p>
            <a:r>
              <a:rPr lang="ru-RU" altLang="zh-CN" sz="2400" b="1" i="1">
                <a:latin typeface="Calibri" pitchFamily="34" charset="0"/>
              </a:rPr>
              <a:t>                           </a:t>
            </a:r>
          </a:p>
        </p:txBody>
      </p:sp>
      <p:sp>
        <p:nvSpPr>
          <p:cNvPr id="9223" name="Прямоугольник 1"/>
          <p:cNvSpPr>
            <a:spLocks noChangeArrowheads="1"/>
          </p:cNvSpPr>
          <p:nvPr/>
        </p:nvSpPr>
        <p:spPr bwMode="auto">
          <a:xfrm>
            <a:off x="53975" y="0"/>
            <a:ext cx="9090025" cy="830263"/>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defRPr/>
            </a:pPr>
            <a:r>
              <a:rPr lang="ru-RU" altLang="zh-CN" sz="2400" b="1" dirty="0" smtClean="0">
                <a:solidFill>
                  <a:srgbClr val="C00000"/>
                </a:solidFill>
              </a:rPr>
              <a:t>Постановление Правительства РФ от </a:t>
            </a:r>
            <a:r>
              <a:rPr lang="en-US" altLang="zh-CN" sz="2400" b="1" dirty="0" smtClean="0">
                <a:solidFill>
                  <a:srgbClr val="C00000"/>
                </a:solidFill>
              </a:rPr>
              <a:t>18.09.</a:t>
            </a:r>
            <a:r>
              <a:rPr lang="ru-RU" altLang="zh-CN" sz="2400" b="1" dirty="0" smtClean="0">
                <a:solidFill>
                  <a:srgbClr val="C00000"/>
                </a:solidFill>
              </a:rPr>
              <a:t>20</a:t>
            </a:r>
            <a:r>
              <a:rPr lang="en-US" altLang="zh-CN" sz="2400" b="1" dirty="0" smtClean="0">
                <a:solidFill>
                  <a:srgbClr val="C00000"/>
                </a:solidFill>
              </a:rPr>
              <a:t>20</a:t>
            </a:r>
            <a:r>
              <a:rPr lang="ru-RU" altLang="zh-CN" sz="2400" b="1" dirty="0" smtClean="0">
                <a:solidFill>
                  <a:srgbClr val="C00000"/>
                </a:solidFill>
              </a:rPr>
              <a:t>  </a:t>
            </a:r>
            <a:r>
              <a:rPr lang="ru-RU" altLang="zh-CN" sz="2400" b="1" dirty="0" smtClean="0">
                <a:solidFill>
                  <a:srgbClr val="C00000"/>
                </a:solidFill>
                <a:latin typeface="Times New Roman" pitchFamily="18" charset="0"/>
              </a:rPr>
              <a:t>№</a:t>
            </a:r>
            <a:r>
              <a:rPr lang="ru-RU" altLang="zh-CN" sz="2400" b="1" dirty="0" smtClean="0">
                <a:solidFill>
                  <a:srgbClr val="C00000"/>
                </a:solidFill>
              </a:rPr>
              <a:t> 1485</a:t>
            </a:r>
          </a:p>
          <a:p>
            <a:pPr marL="342900" indent="-342900" algn="ctr" eaLnBrk="1" hangingPunct="1">
              <a:buFont typeface="Arial" panose="020B0604020202020204" pitchFamily="34" charset="0"/>
              <a:buChar char="•"/>
              <a:defRPr/>
            </a:pPr>
            <a:endParaRPr lang="ru-RU" altLang="zh-CN" sz="2400" i="1" dirty="0" smtClean="0">
              <a:solidFill>
                <a:srgbClr val="C00000"/>
              </a:solidFill>
            </a:endParaRPr>
          </a:p>
        </p:txBody>
      </p:sp>
      <p:sp>
        <p:nvSpPr>
          <p:cNvPr id="7" name="AutoShape 3"/>
          <p:cNvSpPr>
            <a:spLocks noChangeArrowheads="1"/>
          </p:cNvSpPr>
          <p:nvPr/>
        </p:nvSpPr>
        <p:spPr bwMode="auto">
          <a:xfrm>
            <a:off x="3541713" y="1916113"/>
            <a:ext cx="5602287" cy="936625"/>
          </a:xfrm>
          <a:prstGeom prst="actionButtonBlank">
            <a:avLst/>
          </a:prstGeom>
          <a:noFill/>
          <a:ln w="9525">
            <a:noFill/>
            <a:miter lim="800000"/>
            <a:headEnd/>
            <a:tailEnd/>
          </a:ln>
        </p:spPr>
        <p:txBody>
          <a:bodyPr wrap="none" anchor="ctr"/>
          <a:lstStyle/>
          <a:p>
            <a:pPr>
              <a:buSzPct val="85000"/>
            </a:pPr>
            <a:r>
              <a:rPr lang="ru-RU" altLang="zh-CN" sz="2400" b="1">
                <a:solidFill>
                  <a:srgbClr val="0000CC"/>
                </a:solidFill>
              </a:rPr>
              <a:t>Курсовое обучение в области ГО </a:t>
            </a:r>
          </a:p>
          <a:p>
            <a:pPr>
              <a:buSzPct val="85000"/>
            </a:pPr>
            <a:r>
              <a:rPr lang="ru-RU" altLang="zh-CN" sz="2400" b="1">
                <a:solidFill>
                  <a:srgbClr val="0000CC"/>
                </a:solidFill>
              </a:rPr>
              <a:t>работников организации</a:t>
            </a:r>
            <a:endParaRPr lang="ru-RU" altLang="zh-CN" sz="2400" b="1" i="1">
              <a:latin typeface="Calibri" pitchFamily="34" charset="0"/>
            </a:endParaRPr>
          </a:p>
        </p:txBody>
      </p:sp>
      <p:sp>
        <p:nvSpPr>
          <p:cNvPr id="8" name="AutoShape 3"/>
          <p:cNvSpPr>
            <a:spLocks noChangeArrowheads="1"/>
          </p:cNvSpPr>
          <p:nvPr/>
        </p:nvSpPr>
        <p:spPr bwMode="auto">
          <a:xfrm>
            <a:off x="3541713" y="3068638"/>
            <a:ext cx="5602287" cy="1368425"/>
          </a:xfrm>
          <a:prstGeom prst="actionButtonBlank">
            <a:avLst/>
          </a:prstGeom>
          <a:noFill/>
          <a:ln w="9525">
            <a:noFill/>
            <a:miter lim="800000"/>
            <a:headEnd/>
            <a:tailEnd/>
          </a:ln>
        </p:spPr>
        <p:txBody>
          <a:bodyPr wrap="none" anchor="ctr"/>
          <a:lstStyle/>
          <a:p>
            <a:pPr>
              <a:buSzPct val="85000"/>
            </a:pPr>
            <a:r>
              <a:rPr lang="ru-RU" altLang="zh-CN" sz="2400" b="1">
                <a:solidFill>
                  <a:srgbClr val="0000CC"/>
                </a:solidFill>
              </a:rPr>
              <a:t>Вводный инструктаж по ГО </a:t>
            </a:r>
          </a:p>
          <a:p>
            <a:pPr>
              <a:buSzPct val="85000"/>
            </a:pPr>
            <a:r>
              <a:rPr lang="ru-RU" altLang="zh-CN" sz="2400" b="1">
                <a:solidFill>
                  <a:srgbClr val="0000CC"/>
                </a:solidFill>
              </a:rPr>
              <a:t>с вновь принятыми</a:t>
            </a:r>
          </a:p>
          <a:p>
            <a:pPr>
              <a:buSzPct val="85000"/>
            </a:pPr>
            <a:r>
              <a:rPr lang="ru-RU" altLang="zh-CN" sz="2400" b="1">
                <a:solidFill>
                  <a:srgbClr val="0000CC"/>
                </a:solidFill>
              </a:rPr>
              <a:t>работниками организации</a:t>
            </a:r>
            <a:endParaRPr lang="ru-RU" altLang="zh-CN" sz="2400">
              <a:solidFill>
                <a:srgbClr val="0000CC"/>
              </a:solidFill>
            </a:endParaRPr>
          </a:p>
          <a:p>
            <a:r>
              <a:rPr lang="ru-RU" altLang="zh-CN" sz="2400" b="1" i="1">
                <a:latin typeface="Calibri" pitchFamily="34" charset="0"/>
              </a:rPr>
              <a:t>                           </a:t>
            </a:r>
          </a:p>
        </p:txBody>
      </p:sp>
      <p:sp>
        <p:nvSpPr>
          <p:cNvPr id="9" name="AutoShape 3"/>
          <p:cNvSpPr>
            <a:spLocks noChangeArrowheads="1"/>
          </p:cNvSpPr>
          <p:nvPr/>
        </p:nvSpPr>
        <p:spPr bwMode="auto">
          <a:xfrm>
            <a:off x="3541713" y="4437063"/>
            <a:ext cx="5602287" cy="936625"/>
          </a:xfrm>
          <a:prstGeom prst="actionButtonBlank">
            <a:avLst/>
          </a:prstGeom>
          <a:noFill/>
          <a:ln w="9525">
            <a:noFill/>
            <a:miter lim="800000"/>
            <a:headEnd/>
            <a:tailEnd/>
          </a:ln>
        </p:spPr>
        <p:txBody>
          <a:bodyPr wrap="none" anchor="ctr"/>
          <a:lstStyle/>
          <a:p>
            <a:pPr>
              <a:buSzPct val="85000"/>
            </a:pPr>
            <a:r>
              <a:rPr lang="ru-RU" altLang="zh-CN" sz="2400" b="1">
                <a:solidFill>
                  <a:srgbClr val="0000CC"/>
                </a:solidFill>
              </a:rPr>
              <a:t>Тренировки по ГО и защите от ЧС </a:t>
            </a:r>
          </a:p>
          <a:p>
            <a:pPr>
              <a:buSzPct val="85000"/>
            </a:pPr>
            <a:r>
              <a:rPr lang="ru-RU" altLang="zh-CN" sz="2400" b="1">
                <a:solidFill>
                  <a:srgbClr val="0000CC"/>
                </a:solidFill>
              </a:rPr>
              <a:t>с работниками организации</a:t>
            </a:r>
            <a:endParaRPr lang="ru-RU" altLang="zh-CN" sz="2400" b="1" i="1">
              <a:latin typeface="Calibri" pitchFamily="34" charset="0"/>
            </a:endParaRPr>
          </a:p>
        </p:txBody>
      </p:sp>
      <p:sp>
        <p:nvSpPr>
          <p:cNvPr id="11" name="AutoShape 3"/>
          <p:cNvSpPr>
            <a:spLocks noChangeArrowheads="1"/>
          </p:cNvSpPr>
          <p:nvPr/>
        </p:nvSpPr>
        <p:spPr bwMode="auto">
          <a:xfrm>
            <a:off x="3541713" y="5589588"/>
            <a:ext cx="5602287" cy="935037"/>
          </a:xfrm>
          <a:prstGeom prst="actionButtonBlank">
            <a:avLst/>
          </a:prstGeom>
          <a:noFill/>
          <a:ln w="9525">
            <a:noFill/>
            <a:miter lim="800000"/>
            <a:headEnd/>
            <a:tailEnd/>
          </a:ln>
        </p:spPr>
        <p:txBody>
          <a:bodyPr wrap="none" anchor="ctr"/>
          <a:lstStyle/>
          <a:p>
            <a:pPr>
              <a:buSzPct val="85000"/>
            </a:pPr>
            <a:r>
              <a:rPr lang="ru-RU" altLang="zh-CN" sz="2400" b="1">
                <a:solidFill>
                  <a:srgbClr val="0000CC"/>
                </a:solidFill>
              </a:rPr>
              <a:t>Самостоятельное  изучение </a:t>
            </a:r>
          </a:p>
          <a:p>
            <a:pPr>
              <a:buSzPct val="85000"/>
            </a:pPr>
            <a:r>
              <a:rPr lang="ru-RU" altLang="zh-CN" sz="2400" b="1">
                <a:solidFill>
                  <a:srgbClr val="0000CC"/>
                </a:solidFill>
              </a:rPr>
              <a:t>порядка действий в случае ЧС</a:t>
            </a:r>
          </a:p>
          <a:p>
            <a:r>
              <a:rPr lang="ru-RU" altLang="zh-CN" sz="2400" b="1" i="1">
                <a:latin typeface="Calibri"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7"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ppt_w*0.70"/>
                                          </p:val>
                                        </p:tav>
                                        <p:tav tm="100000">
                                          <p:val>
                                            <p:strVal val="#ppt_w"/>
                                          </p:val>
                                        </p:tav>
                                      </p:tavLst>
                                    </p:anim>
                                    <p:anim calcmode="lin" valueType="num">
                                      <p:cBhvr>
                                        <p:cTn id="17" dur="500" fill="hold"/>
                                        <p:tgtEl>
                                          <p:spTgt spid="5"/>
                                        </p:tgtEl>
                                        <p:attrNameLst>
                                          <p:attrName>ppt_h</p:attrName>
                                        </p:attrNameLst>
                                      </p:cBhvr>
                                      <p:tavLst>
                                        <p:tav tm="0">
                                          <p:val>
                                            <p:strVal val="#ppt_h"/>
                                          </p:val>
                                        </p:tav>
                                        <p:tav tm="100000">
                                          <p:val>
                                            <p:strVal val="#ppt_h"/>
                                          </p:val>
                                        </p:tav>
                                      </p:tavLst>
                                    </p:anim>
                                    <p:animEffect transition="in" filter="fade">
                                      <p:cBhvr>
                                        <p:cTn id="18" dur="500"/>
                                        <p:tgtEl>
                                          <p:spTgt spid="5"/>
                                        </p:tgtEl>
                                      </p:cBhvr>
                                    </p:animEffect>
                                  </p:childTnLst>
                                </p:cTn>
                              </p:par>
                            </p:childTnLst>
                          </p:cTn>
                        </p:par>
                        <p:par>
                          <p:cTn id="19" fill="hold" nodeType="afterGroup">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ppt_w*0.70"/>
                                          </p:val>
                                        </p:tav>
                                        <p:tav tm="100000">
                                          <p:val>
                                            <p:strVal val="#ppt_w"/>
                                          </p:val>
                                        </p:tav>
                                      </p:tavLst>
                                    </p:anim>
                                    <p:anim calcmode="lin" valueType="num">
                                      <p:cBhvr>
                                        <p:cTn id="23" dur="500" fill="hold"/>
                                        <p:tgtEl>
                                          <p:spTgt spid="7"/>
                                        </p:tgtEl>
                                        <p:attrNameLst>
                                          <p:attrName>ppt_h</p:attrName>
                                        </p:attrNameLst>
                                      </p:cBhvr>
                                      <p:tavLst>
                                        <p:tav tm="0">
                                          <p:val>
                                            <p:strVal val="#ppt_h"/>
                                          </p:val>
                                        </p:tav>
                                        <p:tav tm="100000">
                                          <p:val>
                                            <p:strVal val="#ppt_h"/>
                                          </p:val>
                                        </p:tav>
                                      </p:tavLst>
                                    </p:anim>
                                    <p:animEffect transition="in" filter="fade">
                                      <p:cBhvr>
                                        <p:cTn id="24" dur="500"/>
                                        <p:tgtEl>
                                          <p:spTgt spid="7"/>
                                        </p:tgtEl>
                                      </p:cBhvr>
                                    </p:animEffect>
                                  </p:childTnLst>
                                </p:cTn>
                              </p:par>
                            </p:childTnLst>
                          </p:cTn>
                        </p:par>
                        <p:par>
                          <p:cTn id="25" fill="hold" nodeType="afterGroup">
                            <p:stCondLst>
                              <p:cond delay="2000"/>
                            </p:stCondLst>
                            <p:childTnLst>
                              <p:par>
                                <p:cTn id="26" presetID="5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strVal val="#ppt_w*0.7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animEffect transition="in" filter="fade">
                                      <p:cBhvr>
                                        <p:cTn id="30" dur="500"/>
                                        <p:tgtEl>
                                          <p:spTgt spid="8"/>
                                        </p:tgtEl>
                                      </p:cBhvr>
                                    </p:animEffect>
                                  </p:childTnLst>
                                </p:cTn>
                              </p:par>
                            </p:childTnLst>
                          </p:cTn>
                        </p:par>
                        <p:par>
                          <p:cTn id="31" fill="hold" nodeType="afterGroup">
                            <p:stCondLst>
                              <p:cond delay="2500"/>
                            </p:stCondLst>
                            <p:childTnLst>
                              <p:par>
                                <p:cTn id="32" presetID="55"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strVal val="#ppt_w*0.70"/>
                                          </p:val>
                                        </p:tav>
                                        <p:tav tm="100000">
                                          <p:val>
                                            <p:strVal val="#ppt_w"/>
                                          </p:val>
                                        </p:tav>
                                      </p:tavLst>
                                    </p:anim>
                                    <p:anim calcmode="lin" valueType="num">
                                      <p:cBhvr>
                                        <p:cTn id="35" dur="500" fill="hold"/>
                                        <p:tgtEl>
                                          <p:spTgt spid="9"/>
                                        </p:tgtEl>
                                        <p:attrNameLst>
                                          <p:attrName>ppt_h</p:attrName>
                                        </p:attrNameLst>
                                      </p:cBhvr>
                                      <p:tavLst>
                                        <p:tav tm="0">
                                          <p:val>
                                            <p:strVal val="#ppt_h"/>
                                          </p:val>
                                        </p:tav>
                                        <p:tav tm="100000">
                                          <p:val>
                                            <p:strVal val="#ppt_h"/>
                                          </p:val>
                                        </p:tav>
                                      </p:tavLst>
                                    </p:anim>
                                    <p:animEffect transition="in" filter="fade">
                                      <p:cBhvr>
                                        <p:cTn id="36" dur="500"/>
                                        <p:tgtEl>
                                          <p:spTgt spid="9"/>
                                        </p:tgtEl>
                                      </p:cBhvr>
                                    </p:animEffect>
                                  </p:childTnLst>
                                </p:cTn>
                              </p:par>
                            </p:childTnLst>
                          </p:cTn>
                        </p:par>
                        <p:par>
                          <p:cTn id="37" fill="hold" nodeType="afterGroup">
                            <p:stCondLst>
                              <p:cond delay="3000"/>
                            </p:stCondLst>
                            <p:childTnLst>
                              <p:par>
                                <p:cTn id="38" presetID="55" presetClass="entr" presetSubtype="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strVal val="#ppt_w*0.70"/>
                                          </p:val>
                                        </p:tav>
                                        <p:tav tm="100000">
                                          <p:val>
                                            <p:strVal val="#ppt_w"/>
                                          </p:val>
                                        </p:tav>
                                      </p:tavLst>
                                    </p:anim>
                                    <p:anim calcmode="lin" valueType="num">
                                      <p:cBhvr>
                                        <p:cTn id="41" dur="500" fill="hold"/>
                                        <p:tgtEl>
                                          <p:spTgt spid="11"/>
                                        </p:tgtEl>
                                        <p:attrNameLst>
                                          <p:attrName>ppt_h</p:attrName>
                                        </p:attrNameLst>
                                      </p:cBhvr>
                                      <p:tavLst>
                                        <p:tav tm="0">
                                          <p:val>
                                            <p:strVal val="#ppt_h"/>
                                          </p:val>
                                        </p:tav>
                                        <p:tav tm="100000">
                                          <p:val>
                                            <p:strVal val="#ppt_h"/>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Box 2"/>
          <p:cNvSpPr txBox="1">
            <a:spLocks noChangeArrowheads="1"/>
          </p:cNvSpPr>
          <p:nvPr/>
        </p:nvSpPr>
        <p:spPr bwMode="auto">
          <a:xfrm>
            <a:off x="287338" y="115888"/>
            <a:ext cx="8856662" cy="952500"/>
          </a:xfrm>
          <a:prstGeom prst="rect">
            <a:avLst/>
          </a:prstGeom>
          <a:noFill/>
          <a:ln w="9525">
            <a:noFill/>
            <a:miter lim="800000"/>
            <a:headEnd/>
            <a:tailEnd/>
          </a:ln>
        </p:spPr>
        <p:txBody>
          <a:bodyPr>
            <a:spAutoFit/>
          </a:bodyPr>
          <a:lstStyle/>
          <a:p>
            <a:pPr algn="ctr"/>
            <a:r>
              <a:rPr lang="ru-RU" altLang="zh-CN" sz="2800" b="1">
                <a:solidFill>
                  <a:srgbClr val="C00000"/>
                </a:solidFill>
              </a:rPr>
              <a:t>Передача  экстренного речевого  сообщения </a:t>
            </a:r>
          </a:p>
          <a:p>
            <a:pPr algn="ctr"/>
            <a:r>
              <a:rPr lang="ru-RU" altLang="zh-CN" sz="2800" b="1">
                <a:solidFill>
                  <a:srgbClr val="C00000"/>
                </a:solidFill>
              </a:rPr>
              <a:t> в Воронеже  при  ЧС</a:t>
            </a:r>
          </a:p>
        </p:txBody>
      </p:sp>
      <p:sp>
        <p:nvSpPr>
          <p:cNvPr id="82947" name="TextBox 3"/>
          <p:cNvSpPr txBox="1">
            <a:spLocks noChangeArrowheads="1"/>
          </p:cNvSpPr>
          <p:nvPr/>
        </p:nvSpPr>
        <p:spPr bwMode="auto">
          <a:xfrm>
            <a:off x="179388" y="1125538"/>
            <a:ext cx="4897437" cy="3046412"/>
          </a:xfrm>
          <a:prstGeom prst="rect">
            <a:avLst/>
          </a:prstGeom>
          <a:noFill/>
          <a:ln w="9525">
            <a:noFill/>
            <a:miter lim="800000"/>
            <a:headEnd/>
            <a:tailEnd/>
          </a:ln>
        </p:spPr>
        <p:txBody>
          <a:bodyPr>
            <a:spAutoFit/>
          </a:bodyPr>
          <a:lstStyle/>
          <a:p>
            <a:pPr marL="342900" indent="-342900" algn="ctr">
              <a:defRPr/>
            </a:pPr>
            <a:r>
              <a:rPr lang="ru-RU" altLang="zh-CN" sz="2400" b="1" i="1" dirty="0">
                <a:solidFill>
                  <a:srgbClr val="C00000"/>
                </a:solidFill>
              </a:rPr>
              <a:t>Каналы регионального телевидения</a:t>
            </a:r>
          </a:p>
          <a:p>
            <a:pPr>
              <a:defRPr/>
            </a:pPr>
            <a:endParaRPr lang="ru-RU" sz="2400" b="1" i="1" dirty="0"/>
          </a:p>
          <a:p>
            <a:pPr>
              <a:defRPr/>
            </a:pPr>
            <a:r>
              <a:rPr lang="ru-RU" sz="2400" b="1" i="1" dirty="0"/>
              <a:t>«Первый канал» «Россия 1»</a:t>
            </a:r>
            <a:endParaRPr lang="ru-RU" sz="2400" b="1" dirty="0"/>
          </a:p>
          <a:p>
            <a:pPr>
              <a:defRPr/>
            </a:pPr>
            <a:r>
              <a:rPr lang="ru-RU" sz="2400" b="1" i="1" dirty="0"/>
              <a:t> «Матч ТВ»  «НТВ»</a:t>
            </a:r>
            <a:endParaRPr lang="ru-RU" sz="2400" b="1" dirty="0"/>
          </a:p>
          <a:p>
            <a:pPr>
              <a:defRPr/>
            </a:pPr>
            <a:r>
              <a:rPr lang="ru-RU" sz="2400" b="1" i="1" dirty="0"/>
              <a:t> «Пятый канал» «Россия К»</a:t>
            </a:r>
            <a:endParaRPr lang="ru-RU" sz="2400" b="1" dirty="0"/>
          </a:p>
          <a:p>
            <a:pPr>
              <a:defRPr/>
            </a:pPr>
            <a:r>
              <a:rPr lang="ru-RU" sz="2400" b="1" i="1" dirty="0"/>
              <a:t>«Россия 24» «Карусель»  «ОТР» «ТВ Центр»</a:t>
            </a:r>
            <a:endParaRPr lang="ru-RU" altLang="zh-CN" sz="2400" b="1" i="1" dirty="0">
              <a:solidFill>
                <a:srgbClr val="C00000"/>
              </a:solidFill>
            </a:endParaRPr>
          </a:p>
        </p:txBody>
      </p:sp>
      <p:sp>
        <p:nvSpPr>
          <p:cNvPr id="82948" name="TextBox 7"/>
          <p:cNvSpPr txBox="1">
            <a:spLocks noChangeArrowheads="1"/>
          </p:cNvSpPr>
          <p:nvPr/>
        </p:nvSpPr>
        <p:spPr bwMode="auto">
          <a:xfrm>
            <a:off x="323850" y="4508500"/>
            <a:ext cx="4895850" cy="461963"/>
          </a:xfrm>
          <a:prstGeom prst="rect">
            <a:avLst/>
          </a:prstGeom>
          <a:noFill/>
          <a:ln w="9525">
            <a:noFill/>
            <a:miter lim="800000"/>
            <a:headEnd/>
            <a:tailEnd/>
          </a:ln>
        </p:spPr>
        <p:txBody>
          <a:bodyPr>
            <a:spAutoFit/>
          </a:bodyPr>
          <a:lstStyle/>
          <a:p>
            <a:pPr marL="342900" indent="-342900" algn="ctr"/>
            <a:r>
              <a:rPr lang="ru-RU" altLang="zh-CN" sz="2400" b="1" i="1">
                <a:solidFill>
                  <a:srgbClr val="C00000"/>
                </a:solidFill>
              </a:rPr>
              <a:t>Каналы радиовещания</a:t>
            </a:r>
          </a:p>
        </p:txBody>
      </p:sp>
      <p:pic>
        <p:nvPicPr>
          <p:cNvPr id="82949" name="Picture 8" descr="C:\Users\Vlada\Downloads\телевышка Воронеж.jpg"/>
          <p:cNvPicPr>
            <a:picLocks noChangeAspect="1" noChangeArrowheads="1"/>
          </p:cNvPicPr>
          <p:nvPr/>
        </p:nvPicPr>
        <p:blipFill>
          <a:blip r:embed="rId2" cstate="print"/>
          <a:srcRect/>
          <a:stretch>
            <a:fillRect/>
          </a:stretch>
        </p:blipFill>
        <p:spPr bwMode="auto">
          <a:xfrm rot="-259392">
            <a:off x="5807075" y="1382713"/>
            <a:ext cx="3175000" cy="4421187"/>
          </a:xfrm>
          <a:prstGeom prst="rect">
            <a:avLst/>
          </a:prstGeom>
          <a:noFill/>
          <a:ln w="9525">
            <a:noFill/>
            <a:miter lim="800000"/>
            <a:headEnd/>
            <a:tailEnd/>
          </a:ln>
        </p:spPr>
      </p:pic>
      <p:sp>
        <p:nvSpPr>
          <p:cNvPr id="8" name="Прямоугольник 7"/>
          <p:cNvSpPr/>
          <p:nvPr/>
        </p:nvSpPr>
        <p:spPr>
          <a:xfrm>
            <a:off x="250825" y="3716338"/>
            <a:ext cx="4752975" cy="3025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Прямоугольник 8"/>
          <p:cNvSpPr/>
          <p:nvPr/>
        </p:nvSpPr>
        <p:spPr>
          <a:xfrm>
            <a:off x="179388" y="3740150"/>
            <a:ext cx="4824412" cy="2952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Прямоугольник 9"/>
          <p:cNvSpPr/>
          <p:nvPr/>
        </p:nvSpPr>
        <p:spPr>
          <a:xfrm>
            <a:off x="323850" y="5013325"/>
            <a:ext cx="4787900" cy="1200150"/>
          </a:xfrm>
          <a:prstGeom prst="rect">
            <a:avLst/>
          </a:prstGeom>
          <a:noFill/>
          <a:ln>
            <a:noFill/>
          </a:ln>
        </p:spPr>
        <p:style>
          <a:lnRef idx="1">
            <a:schemeClr val="accent3"/>
          </a:lnRef>
          <a:fillRef idx="3">
            <a:schemeClr val="accent3"/>
          </a:fillRef>
          <a:effectRef idx="2">
            <a:schemeClr val="accent3"/>
          </a:effectRef>
          <a:fontRef idx="minor">
            <a:schemeClr val="lt1"/>
          </a:fontRef>
        </p:style>
        <p:txBody>
          <a:bodyPr>
            <a:spAutoFit/>
          </a:bodyPr>
          <a:lstStyle/>
          <a:p>
            <a:pPr>
              <a:defRPr/>
            </a:pPr>
            <a:r>
              <a:rPr lang="ru-RU" sz="2400" b="1" i="1" dirty="0">
                <a:solidFill>
                  <a:schemeClr val="tx1"/>
                </a:solidFill>
                <a:latin typeface="Arial" pitchFamily="34" charset="0"/>
                <a:cs typeface="Arial" pitchFamily="34" charset="0"/>
              </a:rPr>
              <a:t>«Маяк»</a:t>
            </a:r>
            <a:endParaRPr lang="ru-RU" sz="2400" b="1" dirty="0">
              <a:solidFill>
                <a:schemeClr val="tx1"/>
              </a:solidFill>
              <a:latin typeface="Arial" pitchFamily="34" charset="0"/>
              <a:cs typeface="Arial" pitchFamily="34" charset="0"/>
            </a:endParaRPr>
          </a:p>
          <a:p>
            <a:pPr>
              <a:defRPr/>
            </a:pPr>
            <a:r>
              <a:rPr lang="ru-RU" sz="2400" b="1" i="1" dirty="0">
                <a:solidFill>
                  <a:schemeClr val="tx1"/>
                </a:solidFill>
                <a:latin typeface="Arial" pitchFamily="34" charset="0"/>
                <a:cs typeface="Arial" pitchFamily="34" charset="0"/>
              </a:rPr>
              <a:t>«Радио России»</a:t>
            </a:r>
            <a:endParaRPr lang="ru-RU" sz="2400" b="1" dirty="0">
              <a:solidFill>
                <a:schemeClr val="tx1"/>
              </a:solidFill>
              <a:latin typeface="Arial" pitchFamily="34" charset="0"/>
              <a:cs typeface="Arial" pitchFamily="34" charset="0"/>
            </a:endParaRPr>
          </a:p>
          <a:p>
            <a:pPr>
              <a:lnSpc>
                <a:spcPct val="80000"/>
              </a:lnSpc>
              <a:spcBef>
                <a:spcPct val="20000"/>
              </a:spcBef>
              <a:buSzPct val="85000"/>
              <a:buFont typeface="Wingdings" pitchFamily="2" charset="2"/>
              <a:buNone/>
              <a:defRPr/>
            </a:pPr>
            <a:endParaRPr lang="ru-RU" altLang="zh-CN" sz="2400" b="1" dirty="0">
              <a:solidFill>
                <a:schemeClr val="tx1"/>
              </a:solidFill>
              <a:latin typeface="Arial" pitchFamily="34" charset="0"/>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850" y="11113"/>
            <a:ext cx="8280400" cy="6164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eaLnBrk="1" hangingPunct="1">
              <a:defRPr/>
            </a:pPr>
            <a:endParaRPr sz="3600" b="1" noProof="1">
              <a:solidFill>
                <a:srgbClr val="FF0000"/>
              </a:solidFill>
            </a:endParaRPr>
          </a:p>
          <a:p>
            <a:pPr algn="ctr" eaLnBrk="1" hangingPunct="1">
              <a:defRPr/>
            </a:pPr>
            <a:r>
              <a:rPr sz="2800" b="1" noProof="1">
                <a:solidFill>
                  <a:srgbClr val="C00000"/>
                </a:solidFill>
              </a:rPr>
              <a:t>В</a:t>
            </a:r>
            <a:r>
              <a:rPr lang="ru-RU" sz="2800" b="1" noProof="1">
                <a:solidFill>
                  <a:srgbClr val="C00000"/>
                </a:solidFill>
              </a:rPr>
              <a:t>ОПРОС </a:t>
            </a:r>
            <a:r>
              <a:rPr lang="ru-RU" sz="2800" b="1" noProof="1" smtClean="0">
                <a:solidFill>
                  <a:srgbClr val="C00000"/>
                </a:solidFill>
              </a:rPr>
              <a:t>№ </a:t>
            </a:r>
            <a:r>
              <a:rPr sz="2800" b="1" noProof="1" smtClean="0">
                <a:solidFill>
                  <a:srgbClr val="C00000"/>
                </a:solidFill>
              </a:rPr>
              <a:t>7</a:t>
            </a:r>
            <a:r>
              <a:rPr lang="ru-RU" sz="2800" b="1" noProof="1" smtClean="0">
                <a:solidFill>
                  <a:srgbClr val="C00000"/>
                </a:solidFill>
              </a:rPr>
              <a:t>.</a:t>
            </a:r>
          </a:p>
          <a:p>
            <a:pPr algn="ctr" eaLnBrk="1" hangingPunct="1">
              <a:defRPr/>
            </a:pPr>
            <a:endParaRPr sz="2800" b="1" noProof="1">
              <a:solidFill>
                <a:srgbClr val="C00000"/>
              </a:solidFill>
            </a:endParaRPr>
          </a:p>
          <a:p>
            <a:pPr algn="ctr" eaLnBrk="1" hangingPunct="1">
              <a:defRPr/>
            </a:pPr>
            <a:r>
              <a:rPr sz="2400" b="1" i="1" noProof="1">
                <a:solidFill>
                  <a:srgbClr val="C00000"/>
                </a:solidFill>
              </a:rPr>
              <a:t>Порядок </a:t>
            </a:r>
            <a:r>
              <a:rPr sz="2400" b="1" i="1" noProof="1" smtClean="0">
                <a:solidFill>
                  <a:srgbClr val="C00000"/>
                </a:solidFill>
              </a:rPr>
              <a:t>доведения</a:t>
            </a:r>
            <a:r>
              <a:rPr lang="ru-RU" sz="2400" b="1" i="1" noProof="1" smtClean="0">
                <a:solidFill>
                  <a:srgbClr val="C00000"/>
                </a:solidFill>
              </a:rPr>
              <a:t> </a:t>
            </a:r>
            <a:r>
              <a:rPr sz="2400" b="1" i="1" noProof="1" smtClean="0">
                <a:solidFill>
                  <a:srgbClr val="C00000"/>
                </a:solidFill>
              </a:rPr>
              <a:t>до </a:t>
            </a:r>
            <a:r>
              <a:rPr sz="2400" b="1" i="1" noProof="1">
                <a:solidFill>
                  <a:srgbClr val="C00000"/>
                </a:solidFill>
              </a:rPr>
              <a:t>работников организации информации об угрозе</a:t>
            </a:r>
          </a:p>
          <a:p>
            <a:pPr algn="ctr" eaLnBrk="1" hangingPunct="1">
              <a:defRPr/>
            </a:pPr>
            <a:r>
              <a:rPr sz="2400" b="1" i="1" noProof="1">
                <a:solidFill>
                  <a:srgbClr val="C00000"/>
                </a:solidFill>
              </a:rPr>
              <a:t> и возникновении ЧС на территории организации,</a:t>
            </a:r>
          </a:p>
          <a:p>
            <a:pPr algn="ctr" eaLnBrk="1" hangingPunct="1">
              <a:defRPr/>
            </a:pPr>
            <a:r>
              <a:rPr sz="2400" b="1" i="1" noProof="1">
                <a:solidFill>
                  <a:srgbClr val="C00000"/>
                </a:solidFill>
              </a:rPr>
              <a:t>  а такжена территории района местонахождения </a:t>
            </a:r>
            <a:r>
              <a:rPr sz="2400" b="1" i="1" noProof="1" smtClean="0">
                <a:solidFill>
                  <a:srgbClr val="C00000"/>
                </a:solidFill>
              </a:rPr>
              <a:t>организации</a:t>
            </a:r>
            <a:r>
              <a:rPr lang="ru-RU" sz="2400" b="1" i="1" noProof="1" smtClean="0">
                <a:solidFill>
                  <a:srgbClr val="C00000"/>
                </a:solidFill>
              </a:rPr>
              <a:t>.</a:t>
            </a:r>
            <a:endParaRPr sz="2400" b="1" i="1" noProof="1">
              <a:solidFill>
                <a:srgbClr val="C00000"/>
              </a:solidFill>
            </a:endParaRPr>
          </a:p>
          <a:p>
            <a:pPr algn="ctr" eaLnBrk="1" hangingPunct="1">
              <a:defRPr/>
            </a:pPr>
            <a:endParaRPr lang="ru-RU" altLang="en-US" sz="2400" b="1" i="1" noProof="1">
              <a:solidFill>
                <a:srgbClr val="C00000"/>
              </a:solidFill>
            </a:endParaRPr>
          </a:p>
          <a:p>
            <a:pPr algn="ctr" eaLnBrk="1" hangingPunct="1">
              <a:defRPr/>
            </a:pPr>
            <a:endParaRPr lang="ru-RU" altLang="en-US" sz="2400" b="1" i="1" noProof="1">
              <a:solidFill>
                <a:srgbClr val="C00000"/>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Текстовое поле 99"/>
          <p:cNvSpPr txBox="1">
            <a:spLocks noChangeArrowheads="1"/>
          </p:cNvSpPr>
          <p:nvPr/>
        </p:nvSpPr>
        <p:spPr bwMode="auto">
          <a:xfrm>
            <a:off x="3705225" y="1268413"/>
            <a:ext cx="5438775" cy="3816350"/>
          </a:xfrm>
          <a:prstGeom prst="rect">
            <a:avLst/>
          </a:prstGeom>
          <a:noFill/>
          <a:ln>
            <a:noFill/>
          </a:ln>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342900" indent="-342900" eaLnBrk="1" hangingPunct="1">
              <a:buFont typeface="Arial" panose="020B0604020202020204" pitchFamily="34" charset="0"/>
              <a:buChar char="•"/>
              <a:defRPr/>
            </a:pPr>
            <a:r>
              <a:rPr lang="en-US" altLang="ru-RU" sz="2200" b="1" dirty="0" err="1" smtClean="0">
                <a:cs typeface="Arial" pitchFamily="34" charset="0"/>
              </a:rPr>
              <a:t>на</a:t>
            </a:r>
            <a:r>
              <a:rPr lang="en-US" altLang="ru-RU" sz="2200" b="1" dirty="0" smtClean="0">
                <a:cs typeface="Arial" pitchFamily="34" charset="0"/>
              </a:rPr>
              <a:t> </a:t>
            </a:r>
            <a:r>
              <a:rPr lang="en-US" altLang="ru-RU" sz="2200" b="1" dirty="0" err="1" smtClean="0">
                <a:cs typeface="Arial" pitchFamily="34" charset="0"/>
              </a:rPr>
              <a:t>региональном</a:t>
            </a:r>
            <a:r>
              <a:rPr lang="en-US" altLang="ru-RU" sz="2200" b="1" dirty="0" smtClean="0">
                <a:cs typeface="Arial" pitchFamily="34" charset="0"/>
              </a:rPr>
              <a:t> </a:t>
            </a:r>
            <a:r>
              <a:rPr lang="en-US" altLang="ru-RU" sz="2200" b="1" dirty="0" err="1" smtClean="0">
                <a:cs typeface="Arial" pitchFamily="34" charset="0"/>
              </a:rPr>
              <a:t>уровне</a:t>
            </a:r>
            <a:r>
              <a:rPr lang="ru-RU" altLang="ru-RU" sz="2200" b="1" dirty="0" smtClean="0">
                <a:cs typeface="Arial" pitchFamily="34" charset="0"/>
              </a:rPr>
              <a:t> -</a:t>
            </a:r>
            <a:r>
              <a:rPr lang="en-US" altLang="ru-RU" sz="2200" b="1" dirty="0" smtClean="0">
                <a:cs typeface="Arial" pitchFamily="34" charset="0"/>
              </a:rPr>
              <a:t> </a:t>
            </a:r>
          </a:p>
          <a:p>
            <a:pPr eaLnBrk="1" hangingPunct="1">
              <a:defRPr/>
            </a:pPr>
            <a:r>
              <a:rPr lang="ru-RU" altLang="ru-RU" sz="2200" i="1" dirty="0" smtClean="0">
                <a:cs typeface="Arial" pitchFamily="34" charset="0"/>
              </a:rPr>
              <a:t>региональная система оповещения</a:t>
            </a:r>
          </a:p>
          <a:p>
            <a:pPr algn="r" eaLnBrk="1" hangingPunct="1">
              <a:defRPr/>
            </a:pPr>
            <a:r>
              <a:rPr lang="ru-RU" altLang="ru-RU" sz="2000" b="1" dirty="0" smtClean="0">
                <a:cs typeface="Arial" pitchFamily="34" charset="0"/>
              </a:rPr>
              <a:t> </a:t>
            </a:r>
            <a:r>
              <a:rPr lang="ru-RU" altLang="ru-RU" sz="2000" dirty="0" smtClean="0">
                <a:cs typeface="Arial" pitchFamily="34" charset="0"/>
              </a:rPr>
              <a:t>(на территории Воронежской области)</a:t>
            </a:r>
          </a:p>
          <a:p>
            <a:pPr algn="r" eaLnBrk="1" hangingPunct="1">
              <a:defRPr/>
            </a:pPr>
            <a:endParaRPr lang="en-US" altLang="ru-RU" sz="2000" b="1" dirty="0" smtClean="0">
              <a:cs typeface="Arial" pitchFamily="34" charset="0"/>
            </a:endParaRPr>
          </a:p>
          <a:p>
            <a:pPr marL="342900" indent="-342900" eaLnBrk="1" hangingPunct="1">
              <a:buFont typeface="Arial" panose="020B0604020202020204" pitchFamily="34" charset="0"/>
              <a:buChar char="•"/>
              <a:defRPr/>
            </a:pPr>
            <a:r>
              <a:rPr lang="en-US" altLang="ru-RU" sz="2200" b="1" dirty="0" err="1" smtClean="0">
                <a:cs typeface="Arial" pitchFamily="34" charset="0"/>
              </a:rPr>
              <a:t>на</a:t>
            </a:r>
            <a:r>
              <a:rPr lang="en-US" altLang="ru-RU" sz="2200" b="1" dirty="0" smtClean="0">
                <a:cs typeface="Arial" pitchFamily="34" charset="0"/>
              </a:rPr>
              <a:t> </a:t>
            </a:r>
            <a:r>
              <a:rPr lang="en-US" altLang="ru-RU" sz="2200" b="1" dirty="0" err="1" smtClean="0">
                <a:cs typeface="Arial" pitchFamily="34" charset="0"/>
              </a:rPr>
              <a:t>муниципальном</a:t>
            </a:r>
            <a:r>
              <a:rPr lang="en-US" altLang="ru-RU" sz="2200" b="1" dirty="0" smtClean="0">
                <a:cs typeface="Arial" pitchFamily="34" charset="0"/>
              </a:rPr>
              <a:t> </a:t>
            </a:r>
            <a:r>
              <a:rPr lang="en-US" altLang="ru-RU" sz="2200" b="1" dirty="0" err="1" smtClean="0">
                <a:cs typeface="Arial" pitchFamily="34" charset="0"/>
              </a:rPr>
              <a:t>уровне</a:t>
            </a:r>
            <a:r>
              <a:rPr lang="en-US" altLang="ru-RU" sz="2200" b="1" dirty="0" smtClean="0">
                <a:cs typeface="Arial" pitchFamily="34" charset="0"/>
              </a:rPr>
              <a:t> - </a:t>
            </a:r>
            <a:r>
              <a:rPr lang="en-US" altLang="ru-RU" sz="2200" i="1" dirty="0" err="1" smtClean="0">
                <a:cs typeface="Arial" pitchFamily="34" charset="0"/>
              </a:rPr>
              <a:t>местная</a:t>
            </a:r>
            <a:r>
              <a:rPr lang="en-US" altLang="ru-RU" sz="2200" i="1" dirty="0" smtClean="0">
                <a:cs typeface="Arial" pitchFamily="34" charset="0"/>
              </a:rPr>
              <a:t> </a:t>
            </a:r>
            <a:r>
              <a:rPr lang="en-US" altLang="ru-RU" sz="2200" i="1" dirty="0" err="1" smtClean="0">
                <a:cs typeface="Arial" pitchFamily="34" charset="0"/>
              </a:rPr>
              <a:t>система</a:t>
            </a:r>
            <a:r>
              <a:rPr lang="en-US" altLang="ru-RU" sz="2200" i="1" dirty="0" smtClean="0">
                <a:cs typeface="Arial" pitchFamily="34" charset="0"/>
              </a:rPr>
              <a:t> </a:t>
            </a:r>
            <a:r>
              <a:rPr lang="en-US" altLang="ru-RU" sz="2200" i="1" dirty="0" err="1" smtClean="0">
                <a:cs typeface="Arial" pitchFamily="34" charset="0"/>
              </a:rPr>
              <a:t>оповещения</a:t>
            </a:r>
            <a:endParaRPr lang="ru-RU" altLang="ru-RU" sz="2200" i="1" dirty="0" smtClean="0">
              <a:cs typeface="Arial" pitchFamily="34" charset="0"/>
            </a:endParaRPr>
          </a:p>
          <a:p>
            <a:pPr algn="r" eaLnBrk="1" hangingPunct="1">
              <a:defRPr/>
            </a:pPr>
            <a:r>
              <a:rPr lang="ru-RU" altLang="ru-RU" sz="2000" dirty="0" smtClean="0">
                <a:cs typeface="Arial" pitchFamily="34" charset="0"/>
              </a:rPr>
              <a:t>(на территории города)</a:t>
            </a:r>
            <a:endParaRPr lang="en-US" altLang="ru-RU" sz="2000" dirty="0" smtClean="0">
              <a:cs typeface="Arial" pitchFamily="34" charset="0"/>
            </a:endParaRPr>
          </a:p>
          <a:p>
            <a:pPr eaLnBrk="1" hangingPunct="1">
              <a:defRPr/>
            </a:pPr>
            <a:r>
              <a:rPr lang="en-US" altLang="ru-RU" sz="2800" b="1" dirty="0" smtClean="0">
                <a:latin typeface="Times New Roman" pitchFamily="18" charset="0"/>
              </a:rPr>
              <a:t> </a:t>
            </a:r>
          </a:p>
          <a:p>
            <a:pPr marL="342900" indent="-342900" eaLnBrk="1" hangingPunct="1">
              <a:buFont typeface="Arial" panose="020B0604020202020204" pitchFamily="34" charset="0"/>
              <a:buChar char="•"/>
              <a:defRPr/>
            </a:pPr>
            <a:r>
              <a:rPr lang="en-US" altLang="ru-RU" sz="2200" b="1" dirty="0" err="1" smtClean="0">
                <a:cs typeface="Arial" pitchFamily="34" charset="0"/>
              </a:rPr>
              <a:t>на</a:t>
            </a:r>
            <a:r>
              <a:rPr lang="en-US" altLang="ru-RU" sz="2200" b="1" dirty="0" smtClean="0">
                <a:cs typeface="Arial" pitchFamily="34" charset="0"/>
              </a:rPr>
              <a:t> </a:t>
            </a:r>
            <a:r>
              <a:rPr lang="en-US" altLang="ru-RU" sz="2200" b="1" dirty="0" err="1" smtClean="0">
                <a:cs typeface="Arial" pitchFamily="34" charset="0"/>
              </a:rPr>
              <a:t>объектовом</a:t>
            </a:r>
            <a:r>
              <a:rPr lang="en-US" altLang="ru-RU" sz="2200" b="1" dirty="0" smtClean="0">
                <a:cs typeface="Arial" pitchFamily="34" charset="0"/>
              </a:rPr>
              <a:t> </a:t>
            </a:r>
            <a:r>
              <a:rPr lang="en-US" altLang="ru-RU" sz="2200" b="1" dirty="0" err="1" smtClean="0">
                <a:cs typeface="Arial" pitchFamily="34" charset="0"/>
              </a:rPr>
              <a:t>уровне</a:t>
            </a:r>
            <a:r>
              <a:rPr lang="en-US" altLang="ru-RU" sz="2200" b="1" dirty="0" smtClean="0">
                <a:cs typeface="Arial" pitchFamily="34" charset="0"/>
              </a:rPr>
              <a:t> –</a:t>
            </a:r>
            <a:endParaRPr lang="ru-RU" altLang="ru-RU" sz="2200" b="1" dirty="0" smtClean="0">
              <a:cs typeface="Arial" pitchFamily="34" charset="0"/>
            </a:endParaRPr>
          </a:p>
          <a:p>
            <a:pPr eaLnBrk="1" hangingPunct="1">
              <a:defRPr/>
            </a:pPr>
            <a:r>
              <a:rPr lang="en-US" altLang="ru-RU" sz="2200" i="1" dirty="0" err="1" smtClean="0">
                <a:cs typeface="Arial" pitchFamily="34" charset="0"/>
              </a:rPr>
              <a:t>локальная</a:t>
            </a:r>
            <a:r>
              <a:rPr lang="en-US" altLang="ru-RU" sz="2200" i="1" dirty="0" smtClean="0">
                <a:cs typeface="Arial" pitchFamily="34" charset="0"/>
              </a:rPr>
              <a:t> </a:t>
            </a:r>
            <a:r>
              <a:rPr lang="en-US" altLang="ru-RU" sz="2200" i="1" dirty="0" err="1" smtClean="0">
                <a:cs typeface="Arial" pitchFamily="34" charset="0"/>
              </a:rPr>
              <a:t>система</a:t>
            </a:r>
            <a:r>
              <a:rPr lang="en-US" altLang="ru-RU" sz="2200" i="1" dirty="0" smtClean="0">
                <a:cs typeface="Arial" pitchFamily="34" charset="0"/>
              </a:rPr>
              <a:t> </a:t>
            </a:r>
            <a:r>
              <a:rPr lang="en-US" altLang="ru-RU" sz="2200" i="1" dirty="0" err="1" smtClean="0">
                <a:cs typeface="Arial" pitchFamily="34" charset="0"/>
              </a:rPr>
              <a:t>оповещения</a:t>
            </a:r>
            <a:endParaRPr lang="ru-RU" altLang="ru-RU" sz="2200" i="1" dirty="0" smtClean="0">
              <a:cs typeface="Arial" pitchFamily="34" charset="0"/>
            </a:endParaRPr>
          </a:p>
          <a:p>
            <a:pPr algn="r" eaLnBrk="1" hangingPunct="1">
              <a:defRPr/>
            </a:pPr>
            <a:r>
              <a:rPr lang="ru-RU" altLang="en-US" sz="2000" dirty="0" smtClean="0">
                <a:cs typeface="Arial" pitchFamily="34" charset="0"/>
              </a:rPr>
              <a:t>(на территории организации</a:t>
            </a:r>
            <a:r>
              <a:rPr lang="ru-RU" altLang="en-US" sz="2000" b="1" dirty="0" smtClean="0">
                <a:cs typeface="Arial" pitchFamily="34" charset="0"/>
              </a:rPr>
              <a:t>)</a:t>
            </a:r>
          </a:p>
        </p:txBody>
      </p:sp>
      <p:sp>
        <p:nvSpPr>
          <p:cNvPr id="8" name="Прямоугольник 7"/>
          <p:cNvSpPr/>
          <p:nvPr/>
        </p:nvSpPr>
        <p:spPr>
          <a:xfrm>
            <a:off x="611188" y="185738"/>
            <a:ext cx="8385175" cy="4667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altLang="en-US" sz="2800" b="1" noProof="1">
                <a:solidFill>
                  <a:srgbClr val="C00000"/>
                </a:solidFill>
                <a:latin typeface="Times New Roman" pitchFamily="18" charset="0"/>
              </a:rPr>
              <a:t>Системы оповещения населения создаются:</a:t>
            </a:r>
            <a:endParaRPr lang="ru-RU" altLang="en-US" sz="2800" b="1" noProof="1">
              <a:solidFill>
                <a:srgbClr val="C00000"/>
              </a:solidFill>
              <a:latin typeface="Times New Roman" pitchFamily="18" charset="0"/>
              <a:cs typeface="Times New Roman" pitchFamily="18" charset="0"/>
            </a:endParaRPr>
          </a:p>
        </p:txBody>
      </p:sp>
      <p:pic>
        <p:nvPicPr>
          <p:cNvPr id="84996" name="Изображение 2" descr="Рисунок2"/>
          <p:cNvPicPr>
            <a:picLocks noChangeAspect="1" noChangeArrowheads="1"/>
          </p:cNvPicPr>
          <p:nvPr/>
        </p:nvPicPr>
        <p:blipFill>
          <a:blip r:embed="rId2" cstate="print"/>
          <a:srcRect/>
          <a:stretch>
            <a:fillRect/>
          </a:stretch>
        </p:blipFill>
        <p:spPr bwMode="auto">
          <a:xfrm>
            <a:off x="26988" y="915988"/>
            <a:ext cx="3552825" cy="469265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6018" name="Picture 5" descr="http://i.mycdn.me/i?r=AzEPZsRbOZEKgBhR0XGMT1Rk8VL_mWvHlNNcZ8yz9TSvcaaKTM5SRkZCeTgDn6uOyic"/>
          <p:cNvPicPr>
            <a:picLocks noChangeAspect="1" noChangeArrowheads="1"/>
          </p:cNvPicPr>
          <p:nvPr/>
        </p:nvPicPr>
        <p:blipFill>
          <a:blip r:embed="rId2" cstate="print"/>
          <a:srcRect/>
          <a:stretch>
            <a:fillRect/>
          </a:stretch>
        </p:blipFill>
        <p:spPr bwMode="auto">
          <a:xfrm>
            <a:off x="107950" y="908050"/>
            <a:ext cx="4103688" cy="4465638"/>
          </a:xfrm>
          <a:prstGeom prst="rect">
            <a:avLst/>
          </a:prstGeom>
          <a:noFill/>
          <a:ln w="9525">
            <a:noFill/>
            <a:miter lim="800000"/>
            <a:headEnd/>
            <a:tailEnd/>
          </a:ln>
        </p:spPr>
      </p:pic>
      <p:sp>
        <p:nvSpPr>
          <p:cNvPr id="86019" name="Rectangle 5"/>
          <p:cNvSpPr>
            <a:spLocks noChangeArrowheads="1"/>
          </p:cNvSpPr>
          <p:nvPr/>
        </p:nvSpPr>
        <p:spPr bwMode="auto">
          <a:xfrm>
            <a:off x="4427538" y="877888"/>
            <a:ext cx="4716462" cy="4524375"/>
          </a:xfrm>
          <a:prstGeom prst="rect">
            <a:avLst/>
          </a:prstGeom>
          <a:noFill/>
          <a:ln w="9525">
            <a:noFill/>
            <a:miter lim="800000"/>
            <a:headEnd/>
            <a:tailEnd/>
          </a:ln>
        </p:spPr>
        <p:txBody>
          <a:bodyPr anchor="ctr">
            <a:spAutoFit/>
          </a:bodyPr>
          <a:lstStyle/>
          <a:p>
            <a:pPr algn="ctr" eaLnBrk="0" hangingPunct="0"/>
            <a:r>
              <a:rPr lang="ru-RU" altLang="ru-RU" sz="2400" b="1" i="1">
                <a:ea typeface="SimSun" pitchFamily="2" charset="-122"/>
                <a:cs typeface="Arial" pitchFamily="34" charset="0"/>
              </a:rPr>
              <a:t>Основной задачей</a:t>
            </a:r>
            <a:r>
              <a:rPr lang="ru-RU" altLang="ru-RU" sz="2400">
                <a:ea typeface="SimSun" pitchFamily="2" charset="-122"/>
                <a:cs typeface="Arial" pitchFamily="34" charset="0"/>
              </a:rPr>
              <a:t> </a:t>
            </a:r>
            <a:r>
              <a:rPr lang="ru-RU" altLang="ru-RU" sz="2400" b="1" i="1">
                <a:ea typeface="SimSun" pitchFamily="2" charset="-122"/>
                <a:cs typeface="Arial" pitchFamily="34" charset="0"/>
              </a:rPr>
              <a:t>местной системы оповещения </a:t>
            </a:r>
          </a:p>
          <a:p>
            <a:pPr algn="ctr" eaLnBrk="0" hangingPunct="0"/>
            <a:r>
              <a:rPr lang="ru-RU" altLang="ru-RU" sz="2400" b="1" i="1">
                <a:ea typeface="SimSun" pitchFamily="2" charset="-122"/>
                <a:cs typeface="Arial" pitchFamily="34" charset="0"/>
              </a:rPr>
              <a:t>является </a:t>
            </a:r>
            <a:r>
              <a:rPr lang="ru-RU" altLang="ru-RU" sz="2400" b="1">
                <a:ea typeface="SimSun" pitchFamily="2" charset="-122"/>
                <a:cs typeface="Arial" pitchFamily="34" charset="0"/>
              </a:rPr>
              <a:t> обеспечение доведения информации и сигналов оповещения до:</a:t>
            </a:r>
          </a:p>
          <a:p>
            <a:pPr algn="ctr" eaLnBrk="0" hangingPunct="0"/>
            <a:endParaRPr lang="ru-RU" altLang="ru-RU" sz="2400" b="1">
              <a:ea typeface="SimSun" pitchFamily="2" charset="-122"/>
              <a:cs typeface="Arial" pitchFamily="34" charset="0"/>
            </a:endParaRPr>
          </a:p>
          <a:p>
            <a:pPr algn="ctr" eaLnBrk="0" hangingPunct="0"/>
            <a:endParaRPr lang="ru-RU" altLang="ru-RU" sz="2400" b="1">
              <a:ea typeface="SimSun" pitchFamily="2" charset="-122"/>
              <a:cs typeface="Arial" pitchFamily="34" charset="0"/>
            </a:endParaRPr>
          </a:p>
          <a:p>
            <a:pPr eaLnBrk="0" hangingPunct="0">
              <a:buFontTx/>
              <a:buChar char="•"/>
            </a:pPr>
            <a:r>
              <a:rPr lang="ru-RU" altLang="ru-RU" sz="2400">
                <a:ea typeface="SimSun" pitchFamily="2" charset="-122"/>
                <a:cs typeface="Arial" pitchFamily="34" charset="0"/>
              </a:rPr>
              <a:t>руководящего состава ВГЗЧС,</a:t>
            </a:r>
          </a:p>
          <a:p>
            <a:pPr eaLnBrk="0" hangingPunct="0">
              <a:buFontTx/>
              <a:buChar char="•"/>
            </a:pPr>
            <a:r>
              <a:rPr lang="ru-RU" altLang="ru-RU" sz="2400">
                <a:ea typeface="SimSun" pitchFamily="2" charset="-122"/>
                <a:cs typeface="Arial" pitchFamily="34" charset="0"/>
              </a:rPr>
              <a:t>ЕДДС города,</a:t>
            </a:r>
          </a:p>
          <a:p>
            <a:pPr eaLnBrk="0" hangingPunct="0">
              <a:buFontTx/>
              <a:buChar char="•"/>
            </a:pPr>
            <a:r>
              <a:rPr lang="ru-RU" altLang="ru-RU" sz="2400">
                <a:ea typeface="SimSun" pitchFamily="2" charset="-122"/>
                <a:cs typeface="Arial" pitchFamily="34" charset="0"/>
              </a:rPr>
              <a:t>ДДС ПОО,</a:t>
            </a:r>
          </a:p>
          <a:p>
            <a:pPr eaLnBrk="0" hangingPunct="0">
              <a:buFontTx/>
              <a:buChar char="•"/>
            </a:pPr>
            <a:r>
              <a:rPr lang="ru-RU" altLang="ru-RU" sz="2400">
                <a:ea typeface="SimSun" pitchFamily="2" charset="-122"/>
                <a:cs typeface="Arial" pitchFamily="34" charset="0"/>
              </a:rPr>
              <a:t>населения, проживающего на территории города Воронежа.</a:t>
            </a:r>
            <a:r>
              <a:rPr lang="ru-RU" altLang="ru-RU" sz="1400">
                <a:ea typeface="SimSun" pitchFamily="2" charset="-122"/>
                <a:cs typeface="Arial" pitchFamily="34" charset="0"/>
              </a:rPr>
              <a:t>.</a:t>
            </a:r>
            <a:endParaRPr lang="ru-RU" altLang="ru-RU">
              <a:ea typeface="SimSun" pitchFamily="2" charset="-122"/>
              <a:cs typeface="Arial" pitchFamily="34" charset="0"/>
            </a:endParaRPr>
          </a:p>
        </p:txBody>
      </p:sp>
    </p:spTree>
  </p:cSld>
  <p:clrMapOvr>
    <a:masterClrMapping/>
  </p:clrMapOvr>
  <p:transition>
    <p:comb/>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5" descr="https://sun9-64.userapi.com/c857324/v857324142/131a3f/Y9KLR6S-Ok0.jpg"/>
          <p:cNvPicPr>
            <a:picLocks noChangeAspect="1" noChangeArrowheads="1"/>
          </p:cNvPicPr>
          <p:nvPr/>
        </p:nvPicPr>
        <p:blipFill>
          <a:blip r:embed="rId2" cstate="print"/>
          <a:srcRect/>
          <a:stretch>
            <a:fillRect/>
          </a:stretch>
        </p:blipFill>
        <p:spPr bwMode="auto">
          <a:xfrm>
            <a:off x="179388" y="1484313"/>
            <a:ext cx="4032250" cy="4608512"/>
          </a:xfrm>
          <a:prstGeom prst="rect">
            <a:avLst/>
          </a:prstGeom>
          <a:noFill/>
          <a:ln w="9525">
            <a:noFill/>
            <a:miter lim="800000"/>
            <a:headEnd/>
            <a:tailEnd/>
          </a:ln>
        </p:spPr>
      </p:pic>
      <p:sp>
        <p:nvSpPr>
          <p:cNvPr id="87043" name="Прямоугольник 5"/>
          <p:cNvSpPr>
            <a:spLocks noChangeArrowheads="1"/>
          </p:cNvSpPr>
          <p:nvPr/>
        </p:nvSpPr>
        <p:spPr bwMode="auto">
          <a:xfrm>
            <a:off x="4572000" y="1196975"/>
            <a:ext cx="4572000" cy="4154488"/>
          </a:xfrm>
          <a:prstGeom prst="rect">
            <a:avLst/>
          </a:prstGeom>
          <a:noFill/>
          <a:ln w="9525">
            <a:noFill/>
            <a:miter lim="800000"/>
            <a:headEnd/>
            <a:tailEnd/>
          </a:ln>
        </p:spPr>
        <p:txBody>
          <a:bodyPr>
            <a:spAutoFit/>
          </a:bodyPr>
          <a:lstStyle/>
          <a:p>
            <a:pPr algn="ctr"/>
            <a:endParaRPr lang="ru-RU" altLang="ru-RU" sz="2400" b="1" i="1"/>
          </a:p>
          <a:p>
            <a:pPr algn="ctr"/>
            <a:r>
              <a:rPr lang="ru-RU" altLang="ru-RU" sz="2400" b="1" i="1"/>
              <a:t>Локальная система оповещения </a:t>
            </a:r>
            <a:r>
              <a:rPr lang="ru-RU" altLang="ru-RU" sz="2400" b="1"/>
              <a:t>своевременно оповещает не только работников ПОО, но и руководителей организаций, находящихся вблизи ПОО, а также все население, попадающее в зоны возможного химического заражения, разрушения.</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Текстовое поле 1"/>
          <p:cNvSpPr txBox="1">
            <a:spLocks noChangeArrowheads="1"/>
          </p:cNvSpPr>
          <p:nvPr/>
        </p:nvSpPr>
        <p:spPr bwMode="auto">
          <a:xfrm>
            <a:off x="900113" y="1700213"/>
            <a:ext cx="7343775" cy="2432050"/>
          </a:xfrm>
          <a:prstGeom prst="rect">
            <a:avLst/>
          </a:prstGeom>
          <a:noFill/>
          <a:ln w="9525">
            <a:noFill/>
            <a:miter lim="800000"/>
            <a:headEnd/>
            <a:tailEnd/>
          </a:ln>
        </p:spPr>
        <p:txBody>
          <a:bodyPr>
            <a:spAutoFit/>
          </a:bodyPr>
          <a:lstStyle/>
          <a:p>
            <a:pPr algn="ctr"/>
            <a:r>
              <a:rPr lang="ru-RU" altLang="en-US" sz="2800" b="1">
                <a:solidFill>
                  <a:srgbClr val="C00000"/>
                </a:solidFill>
                <a:sym typeface="+mn-ea"/>
              </a:rPr>
              <a:t>ВОПРОС № 8.</a:t>
            </a:r>
          </a:p>
          <a:p>
            <a:pPr algn="ctr"/>
            <a:endParaRPr lang="ru-RU" altLang="en-US" sz="2800" b="1">
              <a:solidFill>
                <a:srgbClr val="C00000"/>
              </a:solidFill>
              <a:sym typeface="+mn-ea"/>
            </a:endParaRPr>
          </a:p>
          <a:p>
            <a:pPr algn="ctr"/>
            <a:r>
              <a:rPr lang="ru-RU" altLang="en-US" sz="2400" b="1" i="1">
                <a:solidFill>
                  <a:srgbClr val="C00000"/>
                </a:solidFill>
                <a:sym typeface="+mn-ea"/>
              </a:rPr>
              <a:t>Способы защиты работников организации от опасностей, возникающих при ЧС, характерных для производственной деятельности организации.</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Текстовое поле 99"/>
          <p:cNvSpPr txBox="1">
            <a:spLocks noChangeArrowheads="1"/>
          </p:cNvSpPr>
          <p:nvPr/>
        </p:nvSpPr>
        <p:spPr bwMode="auto">
          <a:xfrm>
            <a:off x="4140200" y="476250"/>
            <a:ext cx="5219700" cy="1570038"/>
          </a:xfrm>
          <a:prstGeom prst="rect">
            <a:avLst/>
          </a:prstGeom>
          <a:noFill/>
          <a:ln w="9525">
            <a:noFill/>
            <a:miter lim="800000"/>
            <a:headEnd/>
            <a:tailEnd/>
          </a:ln>
        </p:spPr>
        <p:txBody>
          <a:bodyPr>
            <a:spAutoFit/>
          </a:bodyPr>
          <a:lstStyle/>
          <a:p>
            <a:pPr algn="ctr"/>
            <a:r>
              <a:rPr lang="ru-RU" altLang="ru-RU" sz="2400" b="1">
                <a:solidFill>
                  <a:srgbClr val="C00000"/>
                </a:solidFill>
              </a:rPr>
              <a:t>Основные способы защиты работающего населения </a:t>
            </a:r>
          </a:p>
          <a:p>
            <a:pPr algn="ctr"/>
            <a:r>
              <a:rPr lang="ru-RU" altLang="ru-RU" sz="2400" b="1">
                <a:solidFill>
                  <a:srgbClr val="C00000"/>
                </a:solidFill>
              </a:rPr>
              <a:t>при ЧС</a:t>
            </a:r>
          </a:p>
          <a:p>
            <a:pPr algn="ctr"/>
            <a:endParaRPr lang="en-US" altLang="ru-RU" sz="2400">
              <a:solidFill>
                <a:srgbClr val="FF0000"/>
              </a:solidFill>
            </a:endParaRPr>
          </a:p>
        </p:txBody>
      </p:sp>
      <p:pic>
        <p:nvPicPr>
          <p:cNvPr id="89091" name="Picture 4" descr="https://do.ucp.by/pluginfile.php/18387/course/section/3351/%D0%97%D0%B0%D1%89%D0%B8%D1%82%D0%B0.jpg"/>
          <p:cNvPicPr>
            <a:picLocks noChangeAspect="1" noChangeArrowheads="1"/>
          </p:cNvPicPr>
          <p:nvPr/>
        </p:nvPicPr>
        <p:blipFill>
          <a:blip r:embed="rId2" cstate="print"/>
          <a:srcRect/>
          <a:stretch>
            <a:fillRect/>
          </a:stretch>
        </p:blipFill>
        <p:spPr bwMode="auto">
          <a:xfrm>
            <a:off x="0" y="1268413"/>
            <a:ext cx="4567238" cy="4529137"/>
          </a:xfrm>
          <a:prstGeom prst="rect">
            <a:avLst/>
          </a:prstGeom>
          <a:noFill/>
          <a:ln w="9525">
            <a:noFill/>
            <a:miter lim="800000"/>
            <a:headEnd/>
            <a:tailEnd/>
          </a:ln>
        </p:spPr>
      </p:pic>
      <p:sp>
        <p:nvSpPr>
          <p:cNvPr id="89092" name="Rectangle 4"/>
          <p:cNvSpPr>
            <a:spLocks noChangeArrowheads="1"/>
          </p:cNvSpPr>
          <p:nvPr/>
        </p:nvSpPr>
        <p:spPr bwMode="auto">
          <a:xfrm>
            <a:off x="4211638" y="1287463"/>
            <a:ext cx="5113337" cy="4002087"/>
          </a:xfrm>
          <a:prstGeom prst="rect">
            <a:avLst/>
          </a:prstGeom>
          <a:noFill/>
          <a:ln>
            <a:noFill/>
          </a:ln>
          <a:extLst/>
        </p:spPr>
        <p:txBody>
          <a:bodyPr lIns="457056" tIns="304704"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342900" indent="-342900">
              <a:buFont typeface="Arial" panose="020B0604020202020204" pitchFamily="34" charset="0"/>
              <a:buChar char="•"/>
              <a:defRPr/>
            </a:pPr>
            <a:endParaRPr lang="ru-RU" altLang="ru-RU" sz="2400" b="1" dirty="0" smtClean="0">
              <a:cs typeface="Arial" pitchFamily="34" charset="0"/>
            </a:endParaRPr>
          </a:p>
          <a:p>
            <a:pPr marL="342900" indent="-342900">
              <a:buFont typeface="Arial" panose="020B0604020202020204" pitchFamily="34" charset="0"/>
              <a:buChar char="•"/>
              <a:defRPr/>
            </a:pPr>
            <a:endParaRPr lang="ru-RU" altLang="ru-RU" sz="2400" b="1" dirty="0" smtClean="0">
              <a:cs typeface="Arial" pitchFamily="34" charset="0"/>
            </a:endParaRPr>
          </a:p>
          <a:p>
            <a:pPr marL="342900" indent="-342900">
              <a:buFont typeface="Arial" panose="020B0604020202020204" pitchFamily="34" charset="0"/>
              <a:buChar char="•"/>
              <a:defRPr/>
            </a:pPr>
            <a:endParaRPr lang="ru-RU" altLang="ru-RU" sz="2400" b="1" dirty="0" smtClean="0">
              <a:cs typeface="Arial" pitchFamily="34" charset="0"/>
            </a:endParaRPr>
          </a:p>
          <a:p>
            <a:pPr marL="342900" indent="-342900">
              <a:buFont typeface="Arial" panose="020B0604020202020204" pitchFamily="34" charset="0"/>
              <a:buChar char="•"/>
              <a:defRPr/>
            </a:pPr>
            <a:r>
              <a:rPr lang="ru-RU" altLang="ru-RU" sz="2400" b="1" dirty="0" smtClean="0">
                <a:cs typeface="Arial" pitchFamily="34" charset="0"/>
              </a:rPr>
              <a:t>укрытие в ЗС ГО</a:t>
            </a:r>
          </a:p>
          <a:p>
            <a:pPr>
              <a:defRPr/>
            </a:pPr>
            <a:endParaRPr lang="ru-RU" altLang="ru-RU" sz="2400" b="1" dirty="0" smtClean="0">
              <a:solidFill>
                <a:srgbClr val="2E75B5"/>
              </a:solidFill>
              <a:cs typeface="Arial" pitchFamily="34" charset="0"/>
            </a:endParaRPr>
          </a:p>
          <a:p>
            <a:pPr marL="342900" indent="-342900">
              <a:buFont typeface="Arial" panose="020B0604020202020204" pitchFamily="34" charset="0"/>
              <a:buChar char="•"/>
              <a:defRPr/>
            </a:pPr>
            <a:r>
              <a:rPr lang="ru-RU" altLang="ru-RU" sz="2400" b="1" dirty="0" smtClean="0">
                <a:cs typeface="Arial" pitchFamily="34" charset="0"/>
              </a:rPr>
              <a:t>проведение эвакуационных мероприятий</a:t>
            </a:r>
          </a:p>
          <a:p>
            <a:pPr>
              <a:defRPr/>
            </a:pPr>
            <a:endParaRPr lang="ru-RU" altLang="ru-RU" sz="2400" b="1" dirty="0" smtClean="0">
              <a:solidFill>
                <a:srgbClr val="2E75B5"/>
              </a:solidFill>
              <a:cs typeface="Arial" pitchFamily="34" charset="0"/>
            </a:endParaRPr>
          </a:p>
          <a:p>
            <a:pPr marL="342900" indent="-342900">
              <a:buFont typeface="Arial" panose="020B0604020202020204" pitchFamily="34" charset="0"/>
              <a:buChar char="•"/>
              <a:defRPr/>
            </a:pPr>
            <a:r>
              <a:rPr lang="ru-RU" altLang="ru-RU" sz="2400" b="1" dirty="0" smtClean="0">
                <a:cs typeface="Arial" pitchFamily="34" charset="0"/>
              </a:rPr>
              <a:t>использование СИЗ</a:t>
            </a:r>
            <a:endParaRPr lang="ru-RU" altLang="ru-RU" dirty="0" smtClean="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Изображение 1" descr="original"/>
          <p:cNvPicPr>
            <a:picLocks noChangeAspect="1" noChangeArrowheads="1"/>
          </p:cNvPicPr>
          <p:nvPr/>
        </p:nvPicPr>
        <p:blipFill>
          <a:blip r:embed="rId2" cstate="print"/>
          <a:srcRect/>
          <a:stretch>
            <a:fillRect/>
          </a:stretch>
        </p:blipFill>
        <p:spPr bwMode="auto">
          <a:xfrm>
            <a:off x="0" y="692150"/>
            <a:ext cx="4500563" cy="3529013"/>
          </a:xfrm>
          <a:prstGeom prst="rect">
            <a:avLst/>
          </a:prstGeom>
          <a:noFill/>
          <a:ln w="9525">
            <a:noFill/>
            <a:miter lim="800000"/>
            <a:headEnd/>
            <a:tailEnd/>
          </a:ln>
        </p:spPr>
      </p:pic>
      <p:pic>
        <p:nvPicPr>
          <p:cNvPr id="90115" name="Изображение 1" descr="6bd7ad0384063c6530c73c0111eadf3b"/>
          <p:cNvPicPr>
            <a:picLocks noChangeAspect="1" noChangeArrowheads="1"/>
          </p:cNvPicPr>
          <p:nvPr/>
        </p:nvPicPr>
        <p:blipFill>
          <a:blip r:embed="rId3" cstate="print"/>
          <a:srcRect/>
          <a:stretch>
            <a:fillRect/>
          </a:stretch>
        </p:blipFill>
        <p:spPr bwMode="auto">
          <a:xfrm>
            <a:off x="4500563" y="692150"/>
            <a:ext cx="4643437" cy="3168650"/>
          </a:xfrm>
          <a:prstGeom prst="rect">
            <a:avLst/>
          </a:prstGeom>
          <a:noFill/>
          <a:ln w="9525">
            <a:noFill/>
            <a:miter lim="800000"/>
            <a:headEnd/>
            <a:tailEnd/>
          </a:ln>
        </p:spPr>
      </p:pic>
      <p:pic>
        <p:nvPicPr>
          <p:cNvPr id="90116" name="Изображение 1" descr="Dr4QUUlWoAAb2e4"/>
          <p:cNvPicPr>
            <a:picLocks noChangeAspect="1" noChangeArrowheads="1"/>
          </p:cNvPicPr>
          <p:nvPr/>
        </p:nvPicPr>
        <p:blipFill>
          <a:blip r:embed="rId4" cstate="print"/>
          <a:srcRect/>
          <a:stretch>
            <a:fillRect/>
          </a:stretch>
        </p:blipFill>
        <p:spPr bwMode="auto">
          <a:xfrm>
            <a:off x="0" y="3789363"/>
            <a:ext cx="4500563" cy="3035300"/>
          </a:xfrm>
          <a:prstGeom prst="rect">
            <a:avLst/>
          </a:prstGeom>
          <a:noFill/>
          <a:ln w="9525">
            <a:noFill/>
            <a:miter lim="800000"/>
            <a:headEnd/>
            <a:tailEnd/>
          </a:ln>
        </p:spPr>
      </p:pic>
      <p:pic>
        <p:nvPicPr>
          <p:cNvPr id="90117" name="Изображение 1" descr="144411539002028"/>
          <p:cNvPicPr>
            <a:picLocks noChangeAspect="1" noChangeArrowheads="1"/>
          </p:cNvPicPr>
          <p:nvPr/>
        </p:nvPicPr>
        <p:blipFill>
          <a:blip r:embed="rId5" cstate="print"/>
          <a:srcRect/>
          <a:stretch>
            <a:fillRect/>
          </a:stretch>
        </p:blipFill>
        <p:spPr bwMode="auto">
          <a:xfrm>
            <a:off x="4500563" y="3789363"/>
            <a:ext cx="4643437" cy="3027362"/>
          </a:xfrm>
          <a:prstGeom prst="rect">
            <a:avLst/>
          </a:prstGeom>
          <a:noFill/>
          <a:ln w="9525">
            <a:noFill/>
            <a:miter lim="800000"/>
            <a:headEnd/>
            <a:tailEnd/>
          </a:ln>
        </p:spPr>
      </p:pic>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Номер слайда 2"/>
          <p:cNvSpPr>
            <a:spLocks noGrp="1" noChangeArrowheads="1"/>
          </p:cNvSpPr>
          <p:nvPr>
            <p:ph type="sldNum" sz="quarter" idx="12"/>
          </p:nvPr>
        </p:nvSpPr>
        <p:spPr bwMode="auto">
          <a:noFill/>
          <a:ln>
            <a:miter lim="800000"/>
            <a:headEnd/>
            <a:tailEnd/>
          </a:ln>
        </p:spPr>
        <p:txBody>
          <a:bodyPr lIns="68580" tIns="34290" rIns="68580" bIns="34290"/>
          <a:lstStyle/>
          <a:p>
            <a:fld id="{EEE683A4-8230-4E07-A355-B18E0F0480DF}" type="slidenum">
              <a:rPr lang="ru-RU" altLang="en-US" sz="900" smtClean="0">
                <a:latin typeface="Arial" pitchFamily="34" charset="0"/>
              </a:rPr>
              <a:pPr/>
              <a:t>88</a:t>
            </a:fld>
            <a:endParaRPr lang="ru-RU" altLang="en-US" sz="900" smtClean="0">
              <a:latin typeface="Arial" pitchFamily="34" charset="0"/>
            </a:endParaRPr>
          </a:p>
        </p:txBody>
      </p:sp>
      <p:pic>
        <p:nvPicPr>
          <p:cNvPr id="91139" name="Picture 11" descr="https://svarkagid.com/wp-content/uploads/2017/10/6-1.jpg"/>
          <p:cNvPicPr>
            <a:picLocks noChangeAspect="1" noChangeArrowheads="1"/>
          </p:cNvPicPr>
          <p:nvPr/>
        </p:nvPicPr>
        <p:blipFill>
          <a:blip r:embed="rId2" cstate="print"/>
          <a:srcRect/>
          <a:stretch>
            <a:fillRect/>
          </a:stretch>
        </p:blipFill>
        <p:spPr bwMode="auto">
          <a:xfrm>
            <a:off x="0" y="1125538"/>
            <a:ext cx="4859338" cy="5156200"/>
          </a:xfrm>
          <a:prstGeom prst="rect">
            <a:avLst/>
          </a:prstGeom>
          <a:noFill/>
          <a:ln w="9525">
            <a:noFill/>
            <a:miter lim="800000"/>
            <a:headEnd/>
            <a:tailEnd/>
          </a:ln>
        </p:spPr>
      </p:pic>
      <p:sp>
        <p:nvSpPr>
          <p:cNvPr id="91140" name="Rectangle 12"/>
          <p:cNvSpPr>
            <a:spLocks noChangeArrowheads="1"/>
          </p:cNvSpPr>
          <p:nvPr/>
        </p:nvSpPr>
        <p:spPr bwMode="auto">
          <a:xfrm>
            <a:off x="4787900" y="369888"/>
            <a:ext cx="4608513" cy="3630612"/>
          </a:xfrm>
          <a:prstGeom prst="rect">
            <a:avLst/>
          </a:prstGeom>
          <a:noFill/>
          <a:ln>
            <a:noFill/>
          </a:ln>
          <a:extLst/>
        </p:spPr>
        <p:txBody>
          <a:bodyPr tIns="304704"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defRPr/>
            </a:pPr>
            <a:r>
              <a:rPr lang="ru-RU" altLang="ru-RU" sz="2400" b="1" dirty="0" smtClean="0">
                <a:solidFill>
                  <a:srgbClr val="C00000"/>
                </a:solidFill>
                <a:cs typeface="Arial" pitchFamily="34" charset="0"/>
              </a:rPr>
              <a:t>СИЗ делятся на:</a:t>
            </a:r>
          </a:p>
          <a:p>
            <a:pPr algn="ctr">
              <a:defRPr/>
            </a:pPr>
            <a:endParaRPr lang="ru-RU" altLang="ru-RU" sz="2400" b="1" dirty="0" smtClean="0">
              <a:solidFill>
                <a:srgbClr val="2E75B5"/>
              </a:solidFill>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средства защиты органов дыхания</a:t>
            </a:r>
          </a:p>
          <a:p>
            <a:pPr>
              <a:buFontTx/>
              <a:buChar char="-"/>
              <a:defRPr/>
            </a:pPr>
            <a:endParaRPr lang="en-US" altLang="zh-CN" sz="2400" b="1" dirty="0" smtClean="0">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средства защиты кожи</a:t>
            </a:r>
          </a:p>
          <a:p>
            <a:pPr>
              <a:buFontTx/>
              <a:buChar char="-"/>
              <a:defRPr/>
            </a:pPr>
            <a:endParaRPr lang="en-US" altLang="zh-CN" sz="2400" b="1" dirty="0" smtClean="0">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медицинские средства индивидуальной защиты</a:t>
            </a:r>
          </a:p>
        </p:txBody>
      </p:sp>
      <p:pic>
        <p:nvPicPr>
          <p:cNvPr id="91141" name="Picture 13" descr="C:\Users\SPEC GO\Pictures\Рисунокк.jpg"/>
          <p:cNvPicPr>
            <a:picLocks noChangeAspect="1" noChangeArrowheads="1"/>
          </p:cNvPicPr>
          <p:nvPr/>
        </p:nvPicPr>
        <p:blipFill>
          <a:blip r:embed="rId3" cstate="print"/>
          <a:srcRect/>
          <a:stretch>
            <a:fillRect/>
          </a:stretch>
        </p:blipFill>
        <p:spPr bwMode="auto">
          <a:xfrm>
            <a:off x="4859338" y="4437063"/>
            <a:ext cx="4284662" cy="2420937"/>
          </a:xfrm>
          <a:prstGeom prst="rect">
            <a:avLst/>
          </a:prstGeom>
          <a:noFill/>
          <a:ln w="9525">
            <a:noFill/>
            <a:miter lim="800000"/>
            <a:headEnd/>
            <a:tailEnd/>
          </a:ln>
        </p:spPr>
      </p:pic>
    </p:spTree>
  </p:cSld>
  <p:clrMapOvr>
    <a:masterClrMapping/>
  </p:clrMapOvr>
  <p:transition>
    <p:split dir="in"/>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Номер слайда 5"/>
          <p:cNvSpPr>
            <a:spLocks noGrp="1" noChangeArrowheads="1"/>
          </p:cNvSpPr>
          <p:nvPr>
            <p:ph type="sldNum" sz="quarter" idx="12"/>
          </p:nvPr>
        </p:nvSpPr>
        <p:spPr bwMode="auto">
          <a:noFill/>
          <a:ln>
            <a:miter lim="800000"/>
            <a:headEnd/>
            <a:tailEnd/>
          </a:ln>
        </p:spPr>
        <p:txBody>
          <a:bodyPr lIns="68580" tIns="34290" rIns="68580" bIns="34290"/>
          <a:lstStyle/>
          <a:p>
            <a:fld id="{2DEEE557-D9C8-447B-AB55-93ECBFCECB23}" type="slidenum">
              <a:rPr lang="ru-RU" altLang="en-US" sz="900" smtClean="0">
                <a:latin typeface="Arial" pitchFamily="34" charset="0"/>
              </a:rPr>
              <a:pPr/>
              <a:t>89</a:t>
            </a:fld>
            <a:endParaRPr lang="ru-RU" altLang="en-US" sz="900" smtClean="0">
              <a:latin typeface="Arial" pitchFamily="34" charset="0"/>
            </a:endParaRPr>
          </a:p>
        </p:txBody>
      </p:sp>
      <p:sp>
        <p:nvSpPr>
          <p:cNvPr id="41986" name="AutoShape 6"/>
          <p:cNvSpPr/>
          <p:nvPr/>
        </p:nvSpPr>
        <p:spPr>
          <a:xfrm>
            <a:off x="1979712" y="1268760"/>
            <a:ext cx="5454015" cy="1317625"/>
          </a:xfrm>
          <a:prstGeom prst="roundRect">
            <a:avLst>
              <a:gd name="adj" fmla="val 16667"/>
            </a:avLst>
          </a:prstGeom>
          <a:solidFill>
            <a:schemeClr val="bg2"/>
          </a:solidFill>
          <a:ln w="38100" cap="flat" cmpd="sng">
            <a:noFill/>
            <a:prstDash val="solid"/>
            <a:round/>
            <a:headEnd type="none" w="med" len="med"/>
            <a:tailEnd type="none" w="med" len="med"/>
          </a:ln>
          <a:effectLst>
            <a:innerShdw blurRad="114300">
              <a:prstClr val="black"/>
            </a:innerShdw>
          </a:effectLst>
        </p:spPr>
        <p:txBody>
          <a:bodyPr wrap="none" anchor="ctr"/>
          <a:lstStyle/>
          <a:p>
            <a:pPr algn="ctr">
              <a:defRPr/>
            </a:pPr>
            <a:r>
              <a:rPr lang="ru-RU" altLang="ru-RU" sz="2400" b="1" noProof="1">
                <a:solidFill>
                  <a:srgbClr val="C00000"/>
                </a:solidFill>
              </a:rPr>
              <a:t>по принципу действия</a:t>
            </a:r>
            <a:r>
              <a:rPr lang="ru-RU" altLang="ru-RU" sz="2400" b="1" noProof="1">
                <a:solidFill>
                  <a:srgbClr val="FF0000"/>
                </a:solidFill>
              </a:rPr>
              <a:t> </a:t>
            </a:r>
          </a:p>
        </p:txBody>
      </p:sp>
      <p:sp>
        <p:nvSpPr>
          <p:cNvPr id="41987" name="AutoShape 8"/>
          <p:cNvSpPr/>
          <p:nvPr/>
        </p:nvSpPr>
        <p:spPr>
          <a:xfrm>
            <a:off x="1547664" y="3356992"/>
            <a:ext cx="2591435" cy="1126490"/>
          </a:xfrm>
          <a:prstGeom prst="roundRect">
            <a:avLst>
              <a:gd name="adj" fmla="val 16667"/>
            </a:avLst>
          </a:prstGeom>
          <a:solidFill>
            <a:schemeClr val="bg1">
              <a:lumMod val="85000"/>
            </a:schemeClr>
          </a:solidFill>
          <a:ln w="38100" cap="flat" cmpd="sng">
            <a:noFill/>
            <a:prstDash val="solid"/>
            <a:round/>
            <a:headEnd type="none" w="med" len="med"/>
            <a:tailEnd type="none" w="med" len="med"/>
          </a:ln>
          <a:effectLst>
            <a:innerShdw blurRad="114300">
              <a:prstClr val="black"/>
            </a:innerShdw>
          </a:effectLst>
        </p:spPr>
        <p:txBody>
          <a:bodyPr wrap="none" anchor="ctr"/>
          <a:lstStyle/>
          <a:p>
            <a:pPr algn="ctr">
              <a:defRPr/>
            </a:pPr>
            <a:r>
              <a:rPr lang="ru-RU" altLang="ru-RU" sz="2400" b="1" noProof="1"/>
              <a:t>ФИЛЬТРУЮЩИЕ</a:t>
            </a:r>
            <a:endParaRPr lang="ru-RU" altLang="ru-RU" sz="2400" b="1" noProof="1">
              <a:ea typeface="Arial" panose="020B0604020202020204" pitchFamily="34" charset="0"/>
            </a:endParaRPr>
          </a:p>
        </p:txBody>
      </p:sp>
      <p:sp>
        <p:nvSpPr>
          <p:cNvPr id="41988" name="AutoShape 9"/>
          <p:cNvSpPr/>
          <p:nvPr/>
        </p:nvSpPr>
        <p:spPr>
          <a:xfrm>
            <a:off x="4860032" y="3356992"/>
            <a:ext cx="2741930" cy="1072515"/>
          </a:xfrm>
          <a:prstGeom prst="roundRect">
            <a:avLst>
              <a:gd name="adj" fmla="val 16667"/>
            </a:avLst>
          </a:prstGeom>
          <a:solidFill>
            <a:schemeClr val="bg1">
              <a:lumMod val="85000"/>
            </a:schemeClr>
          </a:solidFill>
          <a:ln w="38100" cap="flat" cmpd="sng">
            <a:noFill/>
            <a:prstDash val="solid"/>
            <a:round/>
            <a:headEnd type="none" w="med" len="med"/>
            <a:tailEnd type="none" w="med" len="med"/>
          </a:ln>
          <a:effectLst>
            <a:innerShdw blurRad="114300">
              <a:prstClr val="black"/>
            </a:innerShdw>
          </a:effectLst>
        </p:spPr>
        <p:txBody>
          <a:bodyPr wrap="none" anchor="ctr"/>
          <a:lstStyle/>
          <a:p>
            <a:pPr algn="ctr">
              <a:defRPr/>
            </a:pPr>
            <a:r>
              <a:rPr lang="ru-RU" altLang="ru-RU" sz="2400" b="1" noProof="1"/>
              <a:t>ИЗОЛИРУЮЩИЕ</a:t>
            </a:r>
            <a:endParaRPr lang="ru-RU" altLang="ru-RU" sz="2400" b="1" noProof="1">
              <a:ea typeface="Arial" panose="020B0604020202020204" pitchFamily="34" charset="0"/>
            </a:endParaRPr>
          </a:p>
        </p:txBody>
      </p:sp>
      <p:sp>
        <p:nvSpPr>
          <p:cNvPr id="41989" name="Line 10"/>
          <p:cNvSpPr/>
          <p:nvPr/>
        </p:nvSpPr>
        <p:spPr>
          <a:xfrm>
            <a:off x="2843213" y="2565400"/>
            <a:ext cx="0" cy="755650"/>
          </a:xfrm>
          <a:prstGeom prst="line">
            <a:avLst/>
          </a:prstGeom>
          <a:ln w="38100" cap="flat" cmpd="sng">
            <a:solidFill>
              <a:schemeClr val="tx1"/>
            </a:solidFill>
            <a:prstDash val="solid"/>
            <a:round/>
            <a:headEnd type="none" w="med" len="med"/>
            <a:tailEnd type="arrow" w="med" len="med"/>
          </a:ln>
        </p:spPr>
        <p:txBody>
          <a:bodyPr/>
          <a:lstStyle/>
          <a:p>
            <a:pPr fontAlgn="auto">
              <a:spcBef>
                <a:spcPts val="0"/>
              </a:spcBef>
              <a:spcAft>
                <a:spcPts val="0"/>
              </a:spcAft>
              <a:defRPr/>
            </a:pPr>
            <a:endParaRPr lang="ru-RU" altLang="en-US" sz="1350">
              <a:latin typeface="Calibri" panose="020F0502020204030204" pitchFamily="34" charset="0"/>
              <a:ea typeface="Calibri" panose="020F0502020204030204" pitchFamily="34" charset="0"/>
            </a:endParaRPr>
          </a:p>
        </p:txBody>
      </p:sp>
      <p:sp>
        <p:nvSpPr>
          <p:cNvPr id="41990" name="Line 11"/>
          <p:cNvSpPr/>
          <p:nvPr/>
        </p:nvSpPr>
        <p:spPr>
          <a:xfrm>
            <a:off x="6300788" y="2565400"/>
            <a:ext cx="0" cy="811213"/>
          </a:xfrm>
          <a:prstGeom prst="line">
            <a:avLst/>
          </a:prstGeom>
          <a:ln w="38100" cap="flat" cmpd="sng">
            <a:solidFill>
              <a:schemeClr val="tx1"/>
            </a:solidFill>
            <a:prstDash val="solid"/>
            <a:round/>
            <a:headEnd type="none" w="med" len="med"/>
            <a:tailEnd type="arrow" w="med" len="med"/>
          </a:ln>
        </p:spPr>
        <p:txBody>
          <a:bodyPr/>
          <a:lstStyle/>
          <a:p>
            <a:pPr fontAlgn="auto">
              <a:spcBef>
                <a:spcPts val="0"/>
              </a:spcBef>
              <a:spcAft>
                <a:spcPts val="0"/>
              </a:spcAft>
              <a:defRPr/>
            </a:pPr>
            <a:endParaRPr lang="ru-RU" altLang="en-US" sz="1350">
              <a:latin typeface="Calibri" panose="020F0502020204030204" pitchFamily="34" charset="0"/>
              <a:ea typeface="Calibri" panose="020F0502020204030204" pitchFamily="34" charset="0"/>
            </a:endParaRPr>
          </a:p>
        </p:txBody>
      </p:sp>
      <p:sp>
        <p:nvSpPr>
          <p:cNvPr id="92174" name="Прямоугольник 10"/>
          <p:cNvSpPr>
            <a:spLocks noChangeArrowheads="1"/>
          </p:cNvSpPr>
          <p:nvPr/>
        </p:nvSpPr>
        <p:spPr bwMode="auto">
          <a:xfrm>
            <a:off x="1403350" y="476250"/>
            <a:ext cx="7489825" cy="461963"/>
          </a:xfrm>
          <a:prstGeom prst="rect">
            <a:avLst/>
          </a:prstGeom>
          <a:noFill/>
          <a:ln w="9525">
            <a:noFill/>
            <a:miter lim="800000"/>
            <a:headEnd/>
            <a:tailEnd/>
          </a:ln>
        </p:spPr>
        <p:txBody>
          <a:bodyPr>
            <a:spAutoFit/>
          </a:bodyPr>
          <a:lstStyle/>
          <a:p>
            <a:r>
              <a:rPr lang="ru-RU" altLang="ru-RU" sz="2400" b="1">
                <a:solidFill>
                  <a:srgbClr val="C00000"/>
                </a:solidFill>
              </a:rPr>
              <a:t>      Средства защиты органов дыхания</a:t>
            </a:r>
          </a:p>
        </p:txBody>
      </p:sp>
      <p:pic>
        <p:nvPicPr>
          <p:cNvPr id="92175" name="Picture 20" descr="https://ssr-russia.ru/image/cache/catalog/photo/1/oad-iblock-bec-bec3ace73a186b40a678f2d0b1f8c4e2-1000x1000.jpg"/>
          <p:cNvPicPr>
            <a:picLocks noChangeAspect="1" noChangeArrowheads="1"/>
          </p:cNvPicPr>
          <p:nvPr/>
        </p:nvPicPr>
        <p:blipFill>
          <a:blip r:embed="rId2" cstate="print"/>
          <a:srcRect/>
          <a:stretch>
            <a:fillRect/>
          </a:stretch>
        </p:blipFill>
        <p:spPr bwMode="auto">
          <a:xfrm>
            <a:off x="1619250" y="4581525"/>
            <a:ext cx="2447925" cy="2276475"/>
          </a:xfrm>
          <a:prstGeom prst="rect">
            <a:avLst/>
          </a:prstGeom>
          <a:noFill/>
          <a:ln w="9525">
            <a:noFill/>
            <a:miter lim="800000"/>
            <a:headEnd/>
            <a:tailEnd/>
          </a:ln>
        </p:spPr>
      </p:pic>
      <p:pic>
        <p:nvPicPr>
          <p:cNvPr id="92176" name="Picture 22" descr="https://ximza.ru/image/cache/catalog/tovari/gochs/ip4m2-800x800.jpg"/>
          <p:cNvPicPr>
            <a:picLocks noChangeAspect="1" noChangeArrowheads="1"/>
          </p:cNvPicPr>
          <p:nvPr/>
        </p:nvPicPr>
        <p:blipFill>
          <a:blip r:embed="rId3" cstate="print"/>
          <a:srcRect/>
          <a:stretch>
            <a:fillRect/>
          </a:stretch>
        </p:blipFill>
        <p:spPr bwMode="auto">
          <a:xfrm>
            <a:off x="4932363" y="4508500"/>
            <a:ext cx="2592387" cy="2349500"/>
          </a:xfrm>
          <a:prstGeom prst="rect">
            <a:avLst/>
          </a:prstGeom>
          <a:noFill/>
          <a:ln w="9525">
            <a:noFill/>
            <a:miter lim="800000"/>
            <a:headEnd/>
            <a:tailEnd/>
          </a:ln>
        </p:spPr>
      </p:pic>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1"/>
          <p:cNvSpPr>
            <a:spLocks noChangeArrowheads="1"/>
          </p:cNvSpPr>
          <p:nvPr/>
        </p:nvSpPr>
        <p:spPr bwMode="auto">
          <a:xfrm>
            <a:off x="0" y="333375"/>
            <a:ext cx="9090025" cy="830263"/>
          </a:xfrm>
          <a:prstGeom prst="rect">
            <a:avLst/>
          </a:prstGeom>
          <a:noFill/>
          <a:ln w="9525">
            <a:noFill/>
            <a:miter lim="800000"/>
            <a:headEnd/>
            <a:tailEnd/>
          </a:ln>
        </p:spPr>
        <p:txBody>
          <a:bodyPr>
            <a:spAutoFit/>
          </a:bodyPr>
          <a:lstStyle/>
          <a:p>
            <a:pPr algn="ctr"/>
            <a:r>
              <a:rPr lang="ru-RU" altLang="zh-CN" sz="2400" b="1">
                <a:solidFill>
                  <a:srgbClr val="C00000"/>
                </a:solidFill>
              </a:rPr>
              <a:t>Постановление Правительства РФ от </a:t>
            </a:r>
            <a:r>
              <a:rPr lang="en-US" altLang="zh-CN" sz="2400" b="1">
                <a:solidFill>
                  <a:srgbClr val="C00000"/>
                </a:solidFill>
              </a:rPr>
              <a:t>18.09.</a:t>
            </a:r>
            <a:r>
              <a:rPr lang="ru-RU" altLang="zh-CN" sz="2400" b="1">
                <a:solidFill>
                  <a:srgbClr val="C00000"/>
                </a:solidFill>
              </a:rPr>
              <a:t>20</a:t>
            </a:r>
            <a:r>
              <a:rPr lang="en-US" altLang="zh-CN" sz="2400" b="1">
                <a:solidFill>
                  <a:srgbClr val="C00000"/>
                </a:solidFill>
              </a:rPr>
              <a:t>20</a:t>
            </a:r>
            <a:r>
              <a:rPr lang="ru-RU" altLang="zh-CN" sz="2400" b="1">
                <a:solidFill>
                  <a:srgbClr val="C00000"/>
                </a:solidFill>
              </a:rPr>
              <a:t>  </a:t>
            </a:r>
            <a:r>
              <a:rPr lang="ru-RU" altLang="zh-CN" sz="2400" b="1">
                <a:solidFill>
                  <a:srgbClr val="C00000"/>
                </a:solidFill>
                <a:latin typeface="Times New Roman" pitchFamily="18" charset="0"/>
              </a:rPr>
              <a:t>№</a:t>
            </a:r>
            <a:r>
              <a:rPr lang="ru-RU" altLang="zh-CN" sz="2400" b="1">
                <a:solidFill>
                  <a:srgbClr val="C00000"/>
                </a:solidFill>
              </a:rPr>
              <a:t> 1485</a:t>
            </a:r>
          </a:p>
          <a:p>
            <a:pPr algn="ctr"/>
            <a:endParaRPr lang="ru-RU" altLang="zh-CN" sz="2400" i="1">
              <a:solidFill>
                <a:srgbClr val="C00000"/>
              </a:solidFill>
            </a:endParaRPr>
          </a:p>
        </p:txBody>
      </p:sp>
      <p:sp>
        <p:nvSpPr>
          <p:cNvPr id="10243" name="Прямоугольник 2"/>
          <p:cNvSpPr>
            <a:spLocks noChangeArrowheads="1"/>
          </p:cNvSpPr>
          <p:nvPr/>
        </p:nvSpPr>
        <p:spPr bwMode="auto">
          <a:xfrm>
            <a:off x="395288" y="1628775"/>
            <a:ext cx="8497887" cy="2678113"/>
          </a:xfrm>
          <a:prstGeom prst="rect">
            <a:avLst/>
          </a:prstGeom>
          <a:noFill/>
          <a:ln w="9525">
            <a:noFill/>
            <a:miter lim="800000"/>
            <a:headEnd/>
            <a:tailEnd/>
          </a:ln>
        </p:spPr>
        <p:txBody>
          <a:bodyPr>
            <a:spAutoFit/>
          </a:bodyPr>
          <a:lstStyle/>
          <a:p>
            <a:pPr algn="ctr"/>
            <a:r>
              <a:rPr lang="ru-RU" altLang="zh-CN" sz="2800" b="1"/>
              <a:t>Подготовку в области защиты от ЧС проходят</a:t>
            </a:r>
          </a:p>
          <a:p>
            <a:pPr algn="ctr"/>
            <a:r>
              <a:rPr lang="ru-RU" altLang="zh-CN" sz="2800" b="1"/>
              <a:t> </a:t>
            </a:r>
          </a:p>
          <a:p>
            <a:pPr algn="ctr"/>
            <a:r>
              <a:rPr lang="ru-RU" altLang="zh-CN" sz="2800" b="1">
                <a:solidFill>
                  <a:srgbClr val="C00000"/>
                </a:solidFill>
              </a:rPr>
              <a:t>физические лица, состоящие в трудовых отношениях с работодателем </a:t>
            </a:r>
          </a:p>
          <a:p>
            <a:pPr algn="ctr"/>
            <a:endParaRPr lang="ru-RU" altLang="zh-CN" sz="2800" b="1">
              <a:solidFill>
                <a:srgbClr val="C00000"/>
              </a:solidFill>
            </a:endParaRPr>
          </a:p>
          <a:p>
            <a:pPr algn="ctr"/>
            <a:r>
              <a:rPr lang="ru-RU" altLang="zh-CN" sz="2800" b="1" i="1"/>
              <a:t>(работающее население)</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bwMode="auto"/>
        <p:txBody>
          <a:bodyPr lIns="90000" tIns="46800" rIns="90000" bIns="46800" anchor="b"/>
          <a:lstStyle/>
          <a:p>
            <a:pPr defTabSz="0">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6A802FA1-31AF-4D9C-97C8-66E914011D69}" type="slidenum">
              <a:rPr altLang="ru-RU" sz="1400" noProof="1">
                <a:solidFill>
                  <a:srgbClr val="FFFFFF"/>
                </a:solidFill>
                <a:effectLst>
                  <a:outerShdw blurRad="38100" dist="38100" dir="2700000" algn="tl">
                    <a:srgbClr val="C0C0C0"/>
                  </a:outerShdw>
                </a:effectLst>
                <a:latin typeface="Arial" pitchFamily="34" charset="0"/>
              </a:rPr>
              <a:pPr defTabSz="0">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90</a:t>
            </a:fld>
            <a:endParaRPr lang="ru-RU" altLang="ru-RU" sz="1400" noProof="1">
              <a:solidFill>
                <a:srgbClr val="FFFFFF"/>
              </a:solidFill>
              <a:effectLst>
                <a:outerShdw blurRad="38100" dist="38100" dir="2700000" algn="tl">
                  <a:srgbClr val="C0C0C0"/>
                </a:outerShdw>
              </a:effectLst>
            </a:endParaRPr>
          </a:p>
        </p:txBody>
      </p:sp>
      <p:pic>
        <p:nvPicPr>
          <p:cNvPr id="93187" name="Рисунок 2" descr="http://retrofonoteka.ru/sovarch/go/13.jpg"/>
          <p:cNvPicPr>
            <a:picLocks noChangeAspect="1" noChangeArrowheads="1"/>
          </p:cNvPicPr>
          <p:nvPr/>
        </p:nvPicPr>
        <p:blipFill>
          <a:blip r:embed="rId2" cstate="print"/>
          <a:srcRect/>
          <a:stretch>
            <a:fillRect/>
          </a:stretch>
        </p:blipFill>
        <p:spPr bwMode="auto">
          <a:xfrm>
            <a:off x="0" y="0"/>
            <a:ext cx="9124950" cy="6845300"/>
          </a:xfrm>
          <a:prstGeom prst="rect">
            <a:avLst/>
          </a:prstGeom>
          <a:noFill/>
          <a:ln w="9525">
            <a:noFill/>
            <a:miter lim="800000"/>
            <a:headEnd/>
            <a:tailEnd/>
          </a:ln>
        </p:spPr>
      </p:pic>
      <p:sp>
        <p:nvSpPr>
          <p:cNvPr id="93188" name="Прямоугольник 4"/>
          <p:cNvSpPr>
            <a:spLocks noChangeArrowheads="1"/>
          </p:cNvSpPr>
          <p:nvPr/>
        </p:nvSpPr>
        <p:spPr bwMode="auto">
          <a:xfrm>
            <a:off x="107950" y="188913"/>
            <a:ext cx="9036050" cy="1570037"/>
          </a:xfrm>
          <a:prstGeom prst="rect">
            <a:avLst/>
          </a:prstGeom>
          <a:noFill/>
          <a:ln w="9525">
            <a:noFill/>
            <a:miter lim="800000"/>
            <a:headEnd/>
            <a:tailEnd/>
          </a:ln>
        </p:spPr>
        <p:txBody>
          <a:bodyPr>
            <a:spAutoFit/>
          </a:bodyPr>
          <a:lstStyle/>
          <a:p>
            <a:r>
              <a:rPr lang="ru-RU" altLang="ru-RU" sz="2400" b="1">
                <a:solidFill>
                  <a:srgbClr val="C00000"/>
                </a:solidFill>
              </a:rPr>
              <a:t>Эвакуация </a:t>
            </a:r>
            <a:r>
              <a:rPr lang="ru-RU" altLang="ru-RU" sz="2400" i="1"/>
              <a:t>— организованное перемещение населения, материальных и культурных ценностей в безопасные районы из зон возможных опасностей</a:t>
            </a:r>
            <a:endParaRPr lang="ru-RU" altLang="ru-RU" sz="2400"/>
          </a:p>
          <a:p>
            <a:endParaRPr lang="ru-RU" altLang="ru-RU" sz="2400" b="1">
              <a:solidFill>
                <a:srgbClr val="C00000"/>
              </a:solidFill>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https://fb.ru/misc/i/gallery/12967/1551132.jpg"/>
          <p:cNvPicPr>
            <a:picLocks noChangeAspect="1" noChangeArrowheads="1"/>
          </p:cNvPicPr>
          <p:nvPr/>
        </p:nvPicPr>
        <p:blipFill>
          <a:blip r:embed="rId2" cstate="print"/>
          <a:srcRect/>
          <a:stretch>
            <a:fillRect/>
          </a:stretch>
        </p:blipFill>
        <p:spPr bwMode="auto">
          <a:xfrm>
            <a:off x="0" y="0"/>
            <a:ext cx="4505325" cy="3500438"/>
          </a:xfrm>
          <a:prstGeom prst="rect">
            <a:avLst/>
          </a:prstGeom>
          <a:noFill/>
          <a:ln w="9525">
            <a:noFill/>
            <a:miter lim="800000"/>
            <a:headEnd/>
            <a:tailEnd/>
          </a:ln>
        </p:spPr>
      </p:pic>
      <p:pic>
        <p:nvPicPr>
          <p:cNvPr id="94211" name="Picture 4" descr="https://opt-1595300.ssl.1c-bitrix-cdn.ru/images/novosti/13.05.16_exercises/3.JPG?1463401358672519"/>
          <p:cNvPicPr>
            <a:picLocks noChangeAspect="1" noChangeArrowheads="1"/>
          </p:cNvPicPr>
          <p:nvPr/>
        </p:nvPicPr>
        <p:blipFill>
          <a:blip r:embed="rId3" cstate="print"/>
          <a:srcRect/>
          <a:stretch>
            <a:fillRect/>
          </a:stretch>
        </p:blipFill>
        <p:spPr bwMode="auto">
          <a:xfrm>
            <a:off x="0" y="3500438"/>
            <a:ext cx="4537075" cy="3357562"/>
          </a:xfrm>
          <a:prstGeom prst="rect">
            <a:avLst/>
          </a:prstGeom>
          <a:noFill/>
          <a:ln w="9525">
            <a:noFill/>
            <a:miter lim="800000"/>
            <a:headEnd/>
            <a:tailEnd/>
          </a:ln>
        </p:spPr>
      </p:pic>
      <p:sp>
        <p:nvSpPr>
          <p:cNvPr id="94212" name="Rectangle 5"/>
          <p:cNvSpPr>
            <a:spLocks noChangeArrowheads="1"/>
          </p:cNvSpPr>
          <p:nvPr/>
        </p:nvSpPr>
        <p:spPr bwMode="auto">
          <a:xfrm>
            <a:off x="4211638" y="774700"/>
            <a:ext cx="4932362" cy="4754563"/>
          </a:xfrm>
          <a:prstGeom prst="rect">
            <a:avLst/>
          </a:prstGeom>
          <a:noFill/>
          <a:ln>
            <a:noFill/>
          </a:ln>
          <a:extLst/>
        </p:spPr>
        <p:txBody>
          <a:bodyPr lIns="457056" bIns="0"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ru-RU" altLang="zh-CN" sz="2400" b="1" dirty="0" smtClean="0">
                <a:cs typeface="Arial" pitchFamily="34" charset="0"/>
              </a:rPr>
              <a:t>На территории Воронежа эвакуация может быть:</a:t>
            </a:r>
          </a:p>
          <a:p>
            <a:pPr>
              <a:defRPr/>
            </a:pPr>
            <a:endParaRPr lang="ru-RU" altLang="zh-CN" sz="2400" b="1" dirty="0" smtClean="0">
              <a:cs typeface="Arial" pitchFamily="34" charset="0"/>
            </a:endParaRPr>
          </a:p>
          <a:p>
            <a:pPr>
              <a:defRPr/>
            </a:pPr>
            <a:endParaRPr lang="en-US" altLang="zh-CN" sz="2400" b="1" dirty="0" smtClean="0">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общей и частичной,</a:t>
            </a:r>
          </a:p>
          <a:p>
            <a:pPr>
              <a:defRPr/>
            </a:pPr>
            <a:endParaRPr lang="en-US" altLang="zh-CN" sz="2400" b="1" dirty="0" smtClean="0">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локальной, местной или региональной,</a:t>
            </a:r>
          </a:p>
          <a:p>
            <a:pPr>
              <a:defRPr/>
            </a:pPr>
            <a:endParaRPr lang="ru-RU" altLang="zh-CN" sz="2400" b="1" dirty="0" smtClean="0">
              <a:cs typeface="Arial" pitchFamily="34" charset="0"/>
            </a:endParaRPr>
          </a:p>
          <a:p>
            <a:pPr marL="342900" indent="-342900">
              <a:buFont typeface="Arial" panose="020B0604020202020204" pitchFamily="34" charset="0"/>
              <a:buChar char="•"/>
              <a:defRPr/>
            </a:pPr>
            <a:r>
              <a:rPr lang="ru-RU" altLang="zh-CN" sz="2400" b="1" dirty="0" smtClean="0">
                <a:cs typeface="Arial" pitchFamily="34" charset="0"/>
              </a:rPr>
              <a:t>заблаговременной </a:t>
            </a:r>
            <a:r>
              <a:rPr lang="ru-RU" altLang="zh-CN" sz="2400" b="1" i="1" dirty="0" smtClean="0">
                <a:cs typeface="Arial" pitchFamily="34" charset="0"/>
              </a:rPr>
              <a:t>(упреждающая) </a:t>
            </a:r>
            <a:r>
              <a:rPr lang="ru-RU" altLang="zh-CN" sz="2400" b="1" dirty="0" smtClean="0">
                <a:cs typeface="Arial" pitchFamily="34" charset="0"/>
              </a:rPr>
              <a:t>и экстренной </a:t>
            </a:r>
            <a:r>
              <a:rPr lang="ru-RU" altLang="zh-CN" sz="2400" b="1" i="1" dirty="0" smtClean="0">
                <a:cs typeface="Arial" pitchFamily="34" charset="0"/>
              </a:rPr>
              <a:t>(срочная).</a:t>
            </a:r>
          </a:p>
          <a:p>
            <a:pPr>
              <a:defRPr/>
            </a:pPr>
            <a:endParaRPr lang="ru-RU" altLang="zh-CN" dirty="0" smtClean="0">
              <a:cs typeface="Arial"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4" descr="http://xn----8sbehdcf8ckeqqn.xn--p1ai/tinybrowser/images/photo/pamyatka-deystviya-naseleniya-pri-e-vakuatcii/_full/_image001.jpg"/>
          <p:cNvPicPr>
            <a:picLocks noChangeAspect="1" noChangeArrowheads="1"/>
          </p:cNvPicPr>
          <p:nvPr/>
        </p:nvPicPr>
        <p:blipFill>
          <a:blip r:embed="rId2" cstate="print"/>
          <a:srcRect/>
          <a:stretch>
            <a:fillRect/>
          </a:stretch>
        </p:blipFill>
        <p:spPr bwMode="auto">
          <a:xfrm>
            <a:off x="0" y="2033588"/>
            <a:ext cx="4427538" cy="4824412"/>
          </a:xfrm>
          <a:prstGeom prst="rect">
            <a:avLst/>
          </a:prstGeom>
          <a:noFill/>
          <a:ln w="9525">
            <a:noFill/>
            <a:miter lim="800000"/>
            <a:headEnd/>
            <a:tailEnd/>
          </a:ln>
        </p:spPr>
      </p:pic>
      <p:sp>
        <p:nvSpPr>
          <p:cNvPr id="95235" name="AutoShape 6"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95236" name="AutoShape 8"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95237" name="AutoShape 10"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95238" name="AutoShape 12"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95239" name="AutoShape 14"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sp>
        <p:nvSpPr>
          <p:cNvPr id="95240" name="AutoShape 16" descr="https://img-fotki.yandex.ru/get/9835/166437909.20/0_d6f65_6b38ee02_XL.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tLang="ru-RU"/>
          </a:p>
        </p:txBody>
      </p:sp>
      <p:pic>
        <p:nvPicPr>
          <p:cNvPr id="95241" name="Picture 18" descr="C:\Users\SPEC GO\Pictures\29.jpg"/>
          <p:cNvPicPr>
            <a:picLocks noChangeAspect="1" noChangeArrowheads="1"/>
          </p:cNvPicPr>
          <p:nvPr/>
        </p:nvPicPr>
        <p:blipFill>
          <a:blip r:embed="rId3" cstate="print"/>
          <a:srcRect/>
          <a:stretch>
            <a:fillRect/>
          </a:stretch>
        </p:blipFill>
        <p:spPr bwMode="auto">
          <a:xfrm>
            <a:off x="4427538" y="2060575"/>
            <a:ext cx="4716462" cy="4797425"/>
          </a:xfrm>
          <a:prstGeom prst="rect">
            <a:avLst/>
          </a:prstGeom>
          <a:noFill/>
          <a:ln w="9525">
            <a:noFill/>
            <a:miter lim="800000"/>
            <a:headEnd/>
            <a:tailEnd/>
          </a:ln>
        </p:spPr>
      </p:pic>
      <p:sp>
        <p:nvSpPr>
          <p:cNvPr id="95242" name="Прямоугольник 11"/>
          <p:cNvSpPr>
            <a:spLocks noChangeArrowheads="1"/>
          </p:cNvSpPr>
          <p:nvPr/>
        </p:nvSpPr>
        <p:spPr bwMode="auto">
          <a:xfrm>
            <a:off x="539750" y="620713"/>
            <a:ext cx="8604250" cy="1200150"/>
          </a:xfrm>
          <a:prstGeom prst="rect">
            <a:avLst/>
          </a:prstGeom>
          <a:noFill/>
          <a:ln w="9525">
            <a:noFill/>
            <a:miter lim="800000"/>
            <a:headEnd/>
            <a:tailEnd/>
          </a:ln>
        </p:spPr>
        <p:txBody>
          <a:bodyPr>
            <a:spAutoFit/>
          </a:bodyPr>
          <a:lstStyle/>
          <a:p>
            <a:pPr algn="ctr"/>
            <a:r>
              <a:rPr lang="ru-RU" altLang="ru-RU" sz="2400" b="1"/>
              <a:t>Основной принцип проведения эвакуации населения города Воронежа</a:t>
            </a:r>
          </a:p>
          <a:p>
            <a:pPr algn="ctr"/>
            <a:r>
              <a:rPr lang="ru-RU" altLang="ru-RU" sz="2400" b="1" i="1">
                <a:solidFill>
                  <a:srgbClr val="C00000"/>
                </a:solidFill>
              </a:rPr>
              <a:t>территориально-производственный</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7" descr="C:\Users\SPEC GO\Pictures\16.jpg"/>
          <p:cNvPicPr>
            <a:picLocks noChangeAspect="1" noChangeArrowheads="1"/>
          </p:cNvPicPr>
          <p:nvPr/>
        </p:nvPicPr>
        <p:blipFill>
          <a:blip r:embed="rId2" cstate="print"/>
          <a:srcRect/>
          <a:stretch>
            <a:fillRect/>
          </a:stretch>
        </p:blipFill>
        <p:spPr bwMode="auto">
          <a:xfrm>
            <a:off x="4643438" y="2447925"/>
            <a:ext cx="4500562" cy="4437063"/>
          </a:xfrm>
          <a:prstGeom prst="rect">
            <a:avLst/>
          </a:prstGeom>
          <a:noFill/>
          <a:ln w="9525">
            <a:noFill/>
            <a:miter lim="800000"/>
            <a:headEnd/>
            <a:tailEnd/>
          </a:ln>
        </p:spPr>
      </p:pic>
      <p:pic>
        <p:nvPicPr>
          <p:cNvPr id="96259" name="Picture 2" descr="https://ural-meridian.ru/wp-content/uploads/2018/09/Punkt.png"/>
          <p:cNvPicPr>
            <a:picLocks noChangeAspect="1" noChangeArrowheads="1"/>
          </p:cNvPicPr>
          <p:nvPr/>
        </p:nvPicPr>
        <p:blipFill>
          <a:blip r:embed="rId3" cstate="print"/>
          <a:srcRect/>
          <a:stretch>
            <a:fillRect/>
          </a:stretch>
        </p:blipFill>
        <p:spPr bwMode="auto">
          <a:xfrm>
            <a:off x="0" y="2420938"/>
            <a:ext cx="4686300" cy="4437062"/>
          </a:xfrm>
          <a:prstGeom prst="rect">
            <a:avLst/>
          </a:prstGeom>
          <a:noFill/>
          <a:ln w="9525">
            <a:noFill/>
            <a:miter lim="800000"/>
            <a:headEnd/>
            <a:tailEnd/>
          </a:ln>
        </p:spPr>
      </p:pic>
      <p:sp>
        <p:nvSpPr>
          <p:cNvPr id="96260" name="Rectangle 3"/>
          <p:cNvSpPr>
            <a:spLocks noChangeArrowheads="1"/>
          </p:cNvSpPr>
          <p:nvPr/>
        </p:nvSpPr>
        <p:spPr bwMode="auto">
          <a:xfrm>
            <a:off x="250825" y="3175"/>
            <a:ext cx="8893175" cy="2309813"/>
          </a:xfrm>
          <a:prstGeom prst="rect">
            <a:avLst/>
          </a:prstGeom>
          <a:noFill/>
          <a:ln>
            <a:noFill/>
          </a:ln>
          <a:extLst/>
        </p:spPr>
        <p:txBody>
          <a:bodyPr anchor="ct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ru-RU" altLang="ru-RU" sz="2400" b="1" dirty="0" smtClean="0">
                <a:solidFill>
                  <a:srgbClr val="C00000"/>
                </a:solidFill>
                <a:ea typeface="SimSun" pitchFamily="2" charset="-122"/>
                <a:cs typeface="Arial" pitchFamily="34" charset="0"/>
              </a:rPr>
              <a:t>В городе Воронеже созданы эвакуационные органы: </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эвакуационные комиссии - ЭК</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сборные эвакуационные пункты - СЭП </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пункты временного размещения – ПВР </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приемные эвакуационные пункты – ПЭП</a:t>
            </a:r>
          </a:p>
          <a:p>
            <a:pPr marL="342900" indent="-342900">
              <a:buFont typeface="Arial" panose="020B0604020202020204" pitchFamily="34" charset="0"/>
              <a:buChar char="•"/>
              <a:defRPr/>
            </a:pPr>
            <a:r>
              <a:rPr lang="ru-RU" altLang="ru-RU" sz="2400" i="1" dirty="0" smtClean="0">
                <a:ea typeface="SimSun" pitchFamily="2" charset="-122"/>
                <a:cs typeface="Arial" pitchFamily="34" charset="0"/>
              </a:rPr>
              <a:t>пункты посадки на транспорт – ПП</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Текстовое поле 1"/>
          <p:cNvSpPr txBox="1">
            <a:spLocks noChangeArrowheads="1"/>
          </p:cNvSpPr>
          <p:nvPr/>
        </p:nvSpPr>
        <p:spPr bwMode="auto">
          <a:xfrm>
            <a:off x="468313" y="1773238"/>
            <a:ext cx="8267700" cy="2432050"/>
          </a:xfrm>
          <a:prstGeom prst="rect">
            <a:avLst/>
          </a:prstGeom>
          <a:noFill/>
          <a:ln w="9525">
            <a:noFill/>
            <a:miter lim="800000"/>
            <a:headEnd/>
            <a:tailEnd/>
          </a:ln>
        </p:spPr>
        <p:txBody>
          <a:bodyPr>
            <a:spAutoFit/>
          </a:bodyPr>
          <a:lstStyle/>
          <a:p>
            <a:pPr algn="ctr"/>
            <a:r>
              <a:rPr lang="ru-RU" altLang="zh-CN" sz="2800" b="1">
                <a:solidFill>
                  <a:srgbClr val="C00000"/>
                </a:solidFill>
                <a:sym typeface="+mn-ea"/>
              </a:rPr>
              <a:t>ВОПРОС № 9.</a:t>
            </a:r>
          </a:p>
          <a:p>
            <a:pPr algn="ctr"/>
            <a:endParaRPr lang="ru-RU" altLang="zh-CN" sz="2800" b="1">
              <a:solidFill>
                <a:srgbClr val="C00000"/>
              </a:solidFill>
              <a:sym typeface="+mn-ea"/>
            </a:endParaRPr>
          </a:p>
          <a:p>
            <a:pPr algn="ctr"/>
            <a:r>
              <a:rPr lang="ru-RU" altLang="zh-CN" sz="2400" b="1" i="1">
                <a:solidFill>
                  <a:srgbClr val="C00000"/>
                </a:solidFill>
                <a:sym typeface="+mn-ea"/>
              </a:rPr>
              <a:t>Возможные действия работника организации</a:t>
            </a:r>
          </a:p>
          <a:p>
            <a:pPr algn="ctr"/>
            <a:r>
              <a:rPr lang="ru-RU" altLang="zh-CN" sz="2400" b="1" i="1">
                <a:solidFill>
                  <a:srgbClr val="C00000"/>
                </a:solidFill>
                <a:sym typeface="+mn-ea"/>
              </a:rPr>
              <a:t> на рабочем месте, которые могут привести </a:t>
            </a:r>
          </a:p>
          <a:p>
            <a:pPr algn="ctr"/>
            <a:r>
              <a:rPr lang="ru-RU" altLang="zh-CN" sz="2400" b="1" i="1">
                <a:solidFill>
                  <a:srgbClr val="C00000"/>
                </a:solidFill>
                <a:sym typeface="+mn-ea"/>
              </a:rPr>
              <a:t>к аварии (катастрофе), пожаре в организации.</a:t>
            </a:r>
            <a:r>
              <a:rPr lang="ru-RU" altLang="zh-CN" sz="2400" b="1">
                <a:solidFill>
                  <a:srgbClr val="C00000"/>
                </a:solidFill>
                <a:sym typeface="+mn-ea"/>
              </a:rPr>
              <a:t/>
            </a:r>
            <a:br>
              <a:rPr lang="ru-RU" altLang="zh-CN" sz="2400" b="1">
                <a:solidFill>
                  <a:srgbClr val="C00000"/>
                </a:solidFill>
                <a:sym typeface="+mn-ea"/>
              </a:rPr>
            </a:br>
            <a:endParaRPr lang="ru-RU" altLang="zh-CN" sz="2400" b="1">
              <a:solidFill>
                <a:srgbClr val="C00000"/>
              </a:solidFill>
              <a:sym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Изображение 1" descr="regnum_picture_14613018163940082_normal"/>
          <p:cNvPicPr>
            <a:picLocks noChangeAspect="1" noChangeArrowheads="1"/>
          </p:cNvPicPr>
          <p:nvPr/>
        </p:nvPicPr>
        <p:blipFill>
          <a:blip r:embed="rId2" cstate="print"/>
          <a:srcRect/>
          <a:stretch>
            <a:fillRect/>
          </a:stretch>
        </p:blipFill>
        <p:spPr bwMode="auto">
          <a:xfrm>
            <a:off x="822325" y="765175"/>
            <a:ext cx="7637463" cy="5459413"/>
          </a:xfrm>
          <a:prstGeom prst="rect">
            <a:avLst/>
          </a:prstGeom>
          <a:noFill/>
          <a:ln w="9525">
            <a:noFill/>
            <a:miter lim="800000"/>
            <a:headEnd/>
            <a:tailEnd/>
          </a:ln>
        </p:spPr>
      </p:pic>
      <p:sp>
        <p:nvSpPr>
          <p:cNvPr id="98307" name="Текстовое поле 99"/>
          <p:cNvSpPr txBox="1">
            <a:spLocks noChangeArrowheads="1"/>
          </p:cNvSpPr>
          <p:nvPr/>
        </p:nvSpPr>
        <p:spPr bwMode="auto">
          <a:xfrm>
            <a:off x="0" y="0"/>
            <a:ext cx="9144000" cy="461963"/>
          </a:xfrm>
          <a:prstGeom prst="rect">
            <a:avLst/>
          </a:prstGeom>
          <a:noFill/>
          <a:ln w="9525">
            <a:noFill/>
            <a:miter lim="800000"/>
            <a:headEnd/>
            <a:tailEnd/>
          </a:ln>
        </p:spPr>
        <p:txBody>
          <a:bodyPr>
            <a:spAutoFit/>
          </a:bodyPr>
          <a:lstStyle/>
          <a:p>
            <a:r>
              <a:rPr lang="ru-RU" altLang="en-US" sz="2400" b="1" i="1">
                <a:solidFill>
                  <a:srgbClr val="C00000"/>
                </a:solidFill>
                <a:latin typeface="Times New Roman" pitchFamily="18" charset="0"/>
                <a:ea typeface="SimSun" pitchFamily="2" charset="-122"/>
              </a:rPr>
              <a:t>АВАРИЯ</a:t>
            </a:r>
            <a:endParaRPr lang="ru-RU" altLang="en-US" sz="24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Изображение 1" descr="597259"/>
          <p:cNvPicPr>
            <a:picLocks noChangeAspect="1" noChangeArrowheads="1"/>
          </p:cNvPicPr>
          <p:nvPr/>
        </p:nvPicPr>
        <p:blipFill>
          <a:blip r:embed="rId2" cstate="print"/>
          <a:srcRect/>
          <a:stretch>
            <a:fillRect/>
          </a:stretch>
        </p:blipFill>
        <p:spPr bwMode="auto">
          <a:xfrm>
            <a:off x="900113" y="836613"/>
            <a:ext cx="7704137" cy="5221287"/>
          </a:xfrm>
          <a:prstGeom prst="rect">
            <a:avLst/>
          </a:prstGeom>
          <a:noFill/>
          <a:ln w="9525">
            <a:noFill/>
            <a:miter lim="800000"/>
            <a:headEnd/>
            <a:tailEnd/>
          </a:ln>
        </p:spPr>
      </p:pic>
      <p:sp>
        <p:nvSpPr>
          <p:cNvPr id="99331" name="Текстовое поле 99"/>
          <p:cNvSpPr txBox="1">
            <a:spLocks noChangeArrowheads="1"/>
          </p:cNvSpPr>
          <p:nvPr/>
        </p:nvSpPr>
        <p:spPr bwMode="auto">
          <a:xfrm>
            <a:off x="0" y="0"/>
            <a:ext cx="9218613" cy="461963"/>
          </a:xfrm>
          <a:prstGeom prst="rect">
            <a:avLst/>
          </a:prstGeom>
          <a:noFill/>
          <a:ln w="9525">
            <a:noFill/>
            <a:miter lim="800000"/>
            <a:headEnd/>
            <a:tailEnd/>
          </a:ln>
        </p:spPr>
        <p:txBody>
          <a:bodyPr>
            <a:spAutoFit/>
          </a:bodyPr>
          <a:lstStyle/>
          <a:p>
            <a:r>
              <a:rPr lang="ru-RU" altLang="en-US" sz="2400" b="1" i="1">
                <a:solidFill>
                  <a:srgbClr val="C00000"/>
                </a:solidFill>
                <a:latin typeface="Times New Roman" pitchFamily="18" charset="0"/>
                <a:ea typeface="SimSun" pitchFamily="2" charset="-122"/>
              </a:rPr>
              <a:t>КАТАСТРОФА</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Текст 2"/>
          <p:cNvSpPr>
            <a:spLocks noGrp="1" noChangeArrowheads="1"/>
          </p:cNvSpPr>
          <p:nvPr>
            <p:ph type="body" idx="1"/>
          </p:nvPr>
        </p:nvSpPr>
        <p:spPr>
          <a:xfrm>
            <a:off x="395288" y="11113"/>
            <a:ext cx="8280400" cy="825500"/>
          </a:xfrm>
        </p:spPr>
        <p:txBody>
          <a:bodyPr/>
          <a:lstStyle/>
          <a:p>
            <a:pPr algn="just" eaLnBrk="1" hangingPunct="1">
              <a:lnSpc>
                <a:spcPct val="90000"/>
              </a:lnSpc>
            </a:pPr>
            <a:r>
              <a:rPr lang="ru-RU" altLang="zh-CN" sz="2400" b="1" i="1" smtClean="0">
                <a:solidFill>
                  <a:srgbClr val="C00000"/>
                </a:solidFill>
                <a:latin typeface="Times New Roman" pitchFamily="18" charset="0"/>
              </a:rPr>
              <a:t>ПОЖАР</a:t>
            </a:r>
          </a:p>
        </p:txBody>
      </p:sp>
      <p:sp>
        <p:nvSpPr>
          <p:cNvPr id="100355" name="Номер слайда 3"/>
          <p:cNvSpPr>
            <a:spLocks noGrp="1" noChangeArrowheads="1"/>
          </p:cNvSpPr>
          <p:nvPr>
            <p:ph type="sldNum" sz="quarter" idx="12"/>
          </p:nvPr>
        </p:nvSpPr>
        <p:spPr bwMode="auto">
          <a:xfrm>
            <a:off x="457200" y="6356350"/>
            <a:ext cx="2133600" cy="365125"/>
          </a:xfrm>
          <a:noFill/>
          <a:ln>
            <a:miter lim="800000"/>
            <a:headEnd/>
            <a:tailEnd/>
          </a:ln>
        </p:spPr>
        <p:txBody>
          <a:bodyPr/>
          <a:lstStyle/>
          <a:p>
            <a:fld id="{778A0484-E80B-4408-B4F1-BDA794DF868F}" type="slidenum">
              <a:rPr lang="ru-RU" altLang="en-US" b="1" smtClean="0">
                <a:latin typeface="Constantia" pitchFamily="18" charset="0"/>
              </a:rPr>
              <a:pPr/>
              <a:t>97</a:t>
            </a:fld>
            <a:endParaRPr lang="ru-RU" altLang="en-US" b="1" smtClean="0">
              <a:latin typeface="Constantia" pitchFamily="18" charset="0"/>
            </a:endParaRPr>
          </a:p>
        </p:txBody>
      </p:sp>
      <p:pic>
        <p:nvPicPr>
          <p:cNvPr id="100356" name="Рисунок 4" descr="пожар-01.jpg"/>
          <p:cNvPicPr>
            <a:picLocks noChangeAspect="1" noChangeArrowheads="1"/>
          </p:cNvPicPr>
          <p:nvPr/>
        </p:nvPicPr>
        <p:blipFill>
          <a:blip r:embed="rId3" cstate="print"/>
          <a:srcRect/>
          <a:stretch>
            <a:fillRect/>
          </a:stretch>
        </p:blipFill>
        <p:spPr bwMode="auto">
          <a:xfrm>
            <a:off x="755650" y="890588"/>
            <a:ext cx="7704138" cy="5346700"/>
          </a:xfrm>
          <a:prstGeom prst="rect">
            <a:avLst/>
          </a:prstGeom>
          <a:noFill/>
          <a:ln w="9525">
            <a:noFill/>
            <a:miter lim="800000"/>
            <a:headEnd/>
            <a:tailEnd/>
          </a:ln>
        </p:spPr>
      </p:pic>
    </p:spTree>
  </p:cSld>
  <p:clrMapOvr>
    <a:masterClrMapping/>
  </p:clrMapOvr>
  <p:transition>
    <p:wipe dir="d"/>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Текст 2"/>
          <p:cNvSpPr>
            <a:spLocks noGrp="1" noChangeArrowheads="1"/>
          </p:cNvSpPr>
          <p:nvPr>
            <p:ph type="body" idx="1"/>
          </p:nvPr>
        </p:nvSpPr>
        <p:spPr>
          <a:xfrm>
            <a:off x="0" y="-182563"/>
            <a:ext cx="9142413" cy="1390651"/>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1379" name="Номер слайда 3"/>
          <p:cNvSpPr>
            <a:spLocks noGrp="1" noChangeArrowheads="1"/>
          </p:cNvSpPr>
          <p:nvPr>
            <p:ph type="sldNum" sz="quarter" idx="12"/>
          </p:nvPr>
        </p:nvSpPr>
        <p:spPr bwMode="auto">
          <a:noFill/>
          <a:ln>
            <a:miter lim="800000"/>
            <a:headEnd/>
            <a:tailEnd/>
          </a:ln>
        </p:spPr>
        <p:txBody>
          <a:bodyPr/>
          <a:lstStyle/>
          <a:p>
            <a:fld id="{841BCCA7-F260-45F2-80B4-5838B26262BE}" type="slidenum">
              <a:rPr lang="ru-RU" altLang="en-US" b="1" smtClean="0">
                <a:latin typeface="Constantia" pitchFamily="18" charset="0"/>
              </a:rPr>
              <a:pPr/>
              <a:t>98</a:t>
            </a:fld>
            <a:endParaRPr lang="ru-RU" altLang="en-US" b="1" smtClean="0">
              <a:latin typeface="Constantia" pitchFamily="18" charset="0"/>
            </a:endParaRPr>
          </a:p>
        </p:txBody>
      </p:sp>
      <p:pic>
        <p:nvPicPr>
          <p:cNvPr id="101380" name="Picture 1" descr="C:\Users\User\Downloads\close-up-fire-macro.jpg"/>
          <p:cNvPicPr>
            <a:picLocks noChangeAspect="1" noChangeArrowheads="1"/>
          </p:cNvPicPr>
          <p:nvPr/>
        </p:nvPicPr>
        <p:blipFill>
          <a:blip r:embed="rId3" cstate="print"/>
          <a:srcRect/>
          <a:stretch>
            <a:fillRect/>
          </a:stretch>
        </p:blipFill>
        <p:spPr bwMode="auto">
          <a:xfrm>
            <a:off x="611188" y="549275"/>
            <a:ext cx="7789862" cy="5737225"/>
          </a:xfrm>
          <a:prstGeom prst="rect">
            <a:avLst/>
          </a:prstGeom>
          <a:noFill/>
          <a:ln w="9525">
            <a:noFill/>
            <a:miter lim="800000"/>
            <a:headEnd/>
            <a:tailEnd/>
          </a:ln>
        </p:spPr>
      </p:pic>
    </p:spTree>
  </p:cSld>
  <p:clrMapOvr>
    <a:masterClrMapping/>
  </p:clrMapOvr>
  <p:transition>
    <p:wipe dir="d"/>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Текст 2"/>
          <p:cNvSpPr>
            <a:spLocks noGrp="1" noChangeArrowheads="1"/>
          </p:cNvSpPr>
          <p:nvPr>
            <p:ph type="body" idx="1"/>
          </p:nvPr>
        </p:nvSpPr>
        <p:spPr>
          <a:xfrm>
            <a:off x="0" y="0"/>
            <a:ext cx="9142413" cy="857250"/>
          </a:xfrm>
        </p:spPr>
        <p:txBody>
          <a:bodyPr/>
          <a:lstStyle/>
          <a:p>
            <a:pPr eaLnBrk="1" hangingPunct="1">
              <a:lnSpc>
                <a:spcPct val="90000"/>
              </a:lnSpc>
            </a:pPr>
            <a:endParaRPr lang="ru-RU" altLang="zh-CN" smtClean="0">
              <a:solidFill>
                <a:srgbClr val="898989"/>
              </a:solidFill>
              <a:latin typeface="Arial" pitchFamily="34" charset="0"/>
            </a:endParaRPr>
          </a:p>
        </p:txBody>
      </p:sp>
      <p:sp>
        <p:nvSpPr>
          <p:cNvPr id="102403" name="Номер слайда 3"/>
          <p:cNvSpPr>
            <a:spLocks noGrp="1" noChangeArrowheads="1"/>
          </p:cNvSpPr>
          <p:nvPr>
            <p:ph type="sldNum" sz="quarter" idx="12"/>
          </p:nvPr>
        </p:nvSpPr>
        <p:spPr bwMode="auto">
          <a:noFill/>
          <a:ln>
            <a:miter lim="800000"/>
            <a:headEnd/>
            <a:tailEnd/>
          </a:ln>
        </p:spPr>
        <p:txBody>
          <a:bodyPr/>
          <a:lstStyle/>
          <a:p>
            <a:fld id="{0941FD92-5171-4282-BDD7-D88C82DE9453}" type="slidenum">
              <a:rPr lang="ru-RU" altLang="en-US" b="1" smtClean="0">
                <a:latin typeface="Constantia" pitchFamily="18" charset="0"/>
              </a:rPr>
              <a:pPr/>
              <a:t>99</a:t>
            </a:fld>
            <a:endParaRPr lang="ru-RU" altLang="en-US" b="1" smtClean="0">
              <a:latin typeface="Constantia" pitchFamily="18" charset="0"/>
            </a:endParaRPr>
          </a:p>
        </p:txBody>
      </p:sp>
      <p:sp>
        <p:nvSpPr>
          <p:cNvPr id="102404" name="Прямоугольник 4"/>
          <p:cNvSpPr>
            <a:spLocks noChangeArrowheads="1"/>
          </p:cNvSpPr>
          <p:nvPr/>
        </p:nvSpPr>
        <p:spPr bwMode="auto">
          <a:xfrm>
            <a:off x="0" y="428625"/>
            <a:ext cx="9144000" cy="830263"/>
          </a:xfrm>
          <a:prstGeom prst="rect">
            <a:avLst/>
          </a:prstGeom>
          <a:noFill/>
          <a:ln w="9525">
            <a:noFill/>
            <a:miter lim="800000"/>
            <a:headEnd/>
            <a:tailEnd/>
          </a:ln>
        </p:spPr>
        <p:txBody>
          <a:bodyPr>
            <a:spAutoFit/>
          </a:bodyPr>
          <a:lstStyle/>
          <a:p>
            <a:pPr algn="ctr"/>
            <a:r>
              <a:rPr lang="ru-RU" altLang="zh-CN" sz="2400" b="1" i="1"/>
              <a:t>несоблюдение правил эксплуатации производственного оборудования</a:t>
            </a:r>
            <a:endParaRPr lang="ru-RU" altLang="ru-RU" sz="2400" b="1" i="1">
              <a:latin typeface="Constantia" pitchFamily="18" charset="0"/>
              <a:ea typeface="SimSun" pitchFamily="2" charset="-122"/>
            </a:endParaRPr>
          </a:p>
        </p:txBody>
      </p:sp>
      <p:pic>
        <p:nvPicPr>
          <p:cNvPr id="102405" name="Picture 1" descr="C:\Users\User\Downloads\using-the-angle-grinder1.jpg"/>
          <p:cNvPicPr>
            <a:picLocks noChangeAspect="1" noChangeArrowheads="1"/>
          </p:cNvPicPr>
          <p:nvPr/>
        </p:nvPicPr>
        <p:blipFill>
          <a:blip r:embed="rId3" cstate="print"/>
          <a:srcRect/>
          <a:stretch>
            <a:fillRect/>
          </a:stretch>
        </p:blipFill>
        <p:spPr bwMode="auto">
          <a:xfrm>
            <a:off x="642938" y="1214438"/>
            <a:ext cx="7858125" cy="5143500"/>
          </a:xfrm>
          <a:prstGeom prst="rect">
            <a:avLst/>
          </a:prstGeom>
          <a:noFill/>
          <a:ln w="9525">
            <a:noFill/>
            <a:miter lim="800000"/>
            <a:headEnd/>
            <a:tailEnd/>
          </a:ln>
        </p:spPr>
      </p:pic>
    </p:spTree>
  </p:cSld>
  <p:clrMapOvr>
    <a:masterClrMapping/>
  </p:clrMapOvr>
  <p:transition>
    <p:wipe dir="d"/>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TotalTime>
  <Words>2305</Words>
  <Application>Microsoft Office PowerPoint</Application>
  <PresentationFormat>Экран (4:3)</PresentationFormat>
  <Paragraphs>556</Paragraphs>
  <Slides>121</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121</vt:i4>
      </vt:variant>
    </vt:vector>
  </HeadingPairs>
  <TitlesOfParts>
    <vt:vector size="122"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Аварии на электроэнергетических системах  и в коммунальных системах жизнеобеспечения; </vt:lpstr>
      <vt:lpstr>Аварии на очистных сооружениях                                                               Гидродинамические аварии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Осмотритесь и адекватно оцените ситуацию  </vt:lpstr>
      <vt:lpstr>Презентация PowerPoint</vt:lpstr>
      <vt:lpstr>Презентация PowerPoint</vt:lpstr>
      <vt:lpstr>Презентация PowerPoint</vt:lpstr>
      <vt:lpstr>Презентация PowerPoint</vt:lpstr>
      <vt:lpstr>     ВОПРОС № 12.  Порядок действий работников организаций при укрытии в защитных сооружениях  гражданской обороны.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SPEC GO</dc:creator>
  <cp:lastModifiedBy>kursy</cp:lastModifiedBy>
  <cp:revision>234</cp:revision>
  <dcterms:created xsi:type="dcterms:W3CDTF">2021-01-18T08:20:00Z</dcterms:created>
  <dcterms:modified xsi:type="dcterms:W3CDTF">2023-02-06T11:31:52Z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1049-11.2.0.9984</vt:lpwstr>
  </property>
</Properties>
</file>